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Open Sans Bold" charset="0"/>
      <p:regular r:id="rId14"/>
    </p:embeddedFont>
    <p:embeddedFont>
      <p:font typeface="Open Sans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-45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tags" Target="tags/tag1.xml" /><Relationship Id="rId14" Type="http://schemas.openxmlformats.org/officeDocument/2006/relationships/font" Target="fonts/font1.fntdata" /><Relationship Id="rId15" Type="http://schemas.openxmlformats.org/officeDocument/2006/relationships/font" Target="fonts/font2.fntdata" /><Relationship Id="rId16" Type="http://schemas.openxmlformats.org/officeDocument/2006/relationships/font" Target="fonts/font3.fntdata" /><Relationship Id="rId17" Type="http://schemas.openxmlformats.org/officeDocument/2006/relationships/font" Target="fonts/font4.fntdata" /><Relationship Id="rId18" Type="http://schemas.openxmlformats.org/officeDocument/2006/relationships/font" Target="fonts/font5.fntdata" /><Relationship Id="rId19" Type="http://schemas.openxmlformats.org/officeDocument/2006/relationships/font" Target="fonts/font6.fntdata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5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Relationship Id="rId3" Type="http://schemas.openxmlformats.org/officeDocument/2006/relationships/image" Target="../media/image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3.pn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729130" y="2027783"/>
            <a:ext cx="16558870" cy="6231434"/>
          </a:xfrm>
          <a:custGeom>
            <a:rect l="l" t="t" r="r" b="b"/>
            <a:pathLst>
              <a:path w="16558870" h="6231434">
                <a:moveTo>
                  <a:pt x="0" y="0"/>
                </a:moveTo>
                <a:lnTo>
                  <a:pt x="16558870" y="0"/>
                </a:lnTo>
                <a:lnTo>
                  <a:pt x="16558870" y="6231434"/>
                </a:lnTo>
                <a:lnTo>
                  <a:pt x="0" y="6231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6919" b="-41250"/>
            </a:stretch>
          </a:blipFill>
        </p:spPr>
        <p:txBody>
          <a:bodyPr/>
          <a:lstStyle/>
          <a:p/>
        </p:txBody>
      </p:sp>
      <p:grpSp>
        <p:nvGrpSpPr>
          <p:cNvPr id="4" name="Group 4"/>
          <p:cNvGrpSpPr/>
          <p:nvPr/>
        </p:nvGrpSpPr>
        <p:grpSpPr>
          <a:xfrm>
            <a:off x="371332" y="591700"/>
            <a:ext cx="1860244" cy="2120409"/>
            <a:chExt cx="713073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3073" cy="812800"/>
            </a:xfrm>
            <a:custGeom>
              <a:rect l="l" t="t" r="r" b="b"/>
              <a:pathLst>
                <a:path w="713073" h="812800">
                  <a:moveTo>
                    <a:pt x="237819" y="793731"/>
                  </a:moveTo>
                  <a:cubicBezTo>
                    <a:pt x="274377" y="805245"/>
                    <a:pt x="315938" y="812800"/>
                    <a:pt x="356728" y="812800"/>
                  </a:cubicBezTo>
                  <a:cubicBezTo>
                    <a:pt x="397520" y="812800"/>
                    <a:pt x="436772" y="806323"/>
                    <a:pt x="472944" y="794809"/>
                  </a:cubicBezTo>
                  <a:cubicBezTo>
                    <a:pt x="473715" y="794450"/>
                    <a:pt x="474484" y="794450"/>
                    <a:pt x="475254" y="794090"/>
                  </a:cubicBezTo>
                  <a:cubicBezTo>
                    <a:pt x="611095" y="748035"/>
                    <a:pt x="711149" y="626421"/>
                    <a:pt x="713073" y="484298"/>
                  </a:cubicBezTo>
                  <a:lnTo>
                    <a:pt x="713073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924" y="627140"/>
                    <a:pt x="100438" y="748755"/>
                    <a:pt x="237819" y="79373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/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713073" cy="72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775829" y="135560"/>
            <a:ext cx="4858362" cy="3667007"/>
          </a:xfrm>
          <a:custGeom>
            <a:rect l="l" t="t" r="r" b="b"/>
            <a:pathLst>
              <a:path w="4858362" h="3667007">
                <a:moveTo>
                  <a:pt x="0" y="0"/>
                </a:moveTo>
                <a:lnTo>
                  <a:pt x="4858362" y="0"/>
                </a:lnTo>
                <a:lnTo>
                  <a:pt x="4858362" y="3667007"/>
                </a:lnTo>
                <a:lnTo>
                  <a:pt x="0" y="3667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588568" y="2439768"/>
            <a:ext cx="7361393" cy="5327719"/>
          </a:xfrm>
          <a:custGeom>
            <a:rect l="l" t="t" r="r" b="b"/>
            <a:pathLst>
              <a:path w="7361393" h="5327719">
                <a:moveTo>
                  <a:pt x="0" y="0"/>
                </a:moveTo>
                <a:lnTo>
                  <a:pt x="7361393" y="0"/>
                </a:lnTo>
                <a:lnTo>
                  <a:pt x="7361393" y="5327719"/>
                </a:lnTo>
                <a:lnTo>
                  <a:pt x="0" y="5327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619" r="-14619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34532" y="2145347"/>
            <a:ext cx="5540053" cy="567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 часовни «Спаса на крови» в д. Хальч находится братская могила, в которой покоятся 873 советских воина — бойцы 307-й стрелковой дивизии, павшие в ноябре 1943 года при форсировании Сожа и освобождении нашей земли.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Памятник был установлен в 1977 году. Он представляет собой стелу с датами «1941–1945» и стены со словами: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«ВАМ, ОТДАВШИМ ПЛАМЕНЬ ЖИЗНИ РАДИ ЖИЗНИ НА ЗЕМЛЕ»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«ВЕЧЕН ВАШ ПОДВИГ, ГЕРОИ-ОСВОБОДИТЕЛИ, НАШЕЙ СВЯЩЕННОЙ ЗЕМЛИ».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 бокам расположены две стены с именами воинов.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2537" y="97187"/>
            <a:ext cx="16602926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Братская могила у часовни «Спас на крови»</a:t>
            </a: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588568" y="2439768"/>
            <a:ext cx="7361393" cy="5327719"/>
          </a:xfrm>
          <a:custGeom>
            <a:rect l="l" t="t" r="r" b="b"/>
            <a:pathLst>
              <a:path w="7361393" h="5327719">
                <a:moveTo>
                  <a:pt x="0" y="0"/>
                </a:moveTo>
                <a:lnTo>
                  <a:pt x="7361393" y="0"/>
                </a:lnTo>
                <a:lnTo>
                  <a:pt x="7361393" y="5327719"/>
                </a:lnTo>
                <a:lnTo>
                  <a:pt x="0" y="5327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619" r="-14619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34532" y="2145347"/>
            <a:ext cx="5540053" cy="600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 территории усадебно-паркового комплекса Войнич-Сеножецких в д. Хальч находится братская могила, в которой покоится более 500 советских воинов. Здесь захоронены бойцы 307-й и 250-й стрелковых дивизий, павшие в ноябре 1943 года при освобождении Хальча и форсировании реки Сож.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Здесь захоронен Ландышев Александр Алексеевич, именем которого названа улица в г. Гомеле.</a:t>
            </a:r>
          </a:p>
          <a:p>
            <a:pPr algn="just">
              <a:lnSpc>
                <a:spcPts val="2645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1953 году на могиле был установлен памятник — скульптура солдата и мемориальные доски с именами погибших. Братская могила включена в список памятников истории и культуры, охраняемых государством.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95975" y="97187"/>
            <a:ext cx="13296050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Братская</a:t>
            </a:r>
            <a:r>
              <a:rPr lang="en-US" sz="5600">
                <a:solidFill>
                  <a:srgbClr val="FFFCF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могила</a:t>
            </a:r>
            <a:r>
              <a:rPr lang="en-US" sz="5600">
                <a:solidFill>
                  <a:srgbClr val="FFFCF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советских</a:t>
            </a:r>
            <a:r>
              <a:rPr lang="en-US" sz="5600">
                <a:solidFill>
                  <a:srgbClr val="FFFCF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воинов</a:t>
            </a: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grpSp>
        <p:nvGrpSpPr>
          <p:cNvPr id="3" name="Group 3"/>
          <p:cNvGrpSpPr/>
          <p:nvPr/>
        </p:nvGrpSpPr>
        <p:grpSpPr>
          <a:xfrm>
            <a:off x="371332" y="591700"/>
            <a:ext cx="1860244" cy="2120409"/>
            <a:chExt cx="713073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3073" cy="812800"/>
            </a:xfrm>
            <a:custGeom>
              <a:rect l="l" t="t" r="r" b="b"/>
              <a:pathLst>
                <a:path w="713073" h="812800">
                  <a:moveTo>
                    <a:pt x="237819" y="793731"/>
                  </a:moveTo>
                  <a:cubicBezTo>
                    <a:pt x="274377" y="805245"/>
                    <a:pt x="315938" y="812800"/>
                    <a:pt x="356728" y="812800"/>
                  </a:cubicBezTo>
                  <a:cubicBezTo>
                    <a:pt x="397520" y="812800"/>
                    <a:pt x="436772" y="806323"/>
                    <a:pt x="472944" y="794809"/>
                  </a:cubicBezTo>
                  <a:cubicBezTo>
                    <a:pt x="473715" y="794450"/>
                    <a:pt x="474484" y="794450"/>
                    <a:pt x="475254" y="794090"/>
                  </a:cubicBezTo>
                  <a:cubicBezTo>
                    <a:pt x="611095" y="748035"/>
                    <a:pt x="711149" y="626421"/>
                    <a:pt x="713073" y="484298"/>
                  </a:cubicBezTo>
                  <a:lnTo>
                    <a:pt x="713073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924" y="627140"/>
                    <a:pt x="100438" y="748755"/>
                    <a:pt x="237819" y="79373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/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713073" cy="72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775829" y="135560"/>
            <a:ext cx="4858362" cy="3667007"/>
          </a:xfrm>
          <a:custGeom>
            <a:rect l="l" t="t" r="r" b="b"/>
            <a:pathLst>
              <a:path w="4858362" h="3667007">
                <a:moveTo>
                  <a:pt x="0" y="0"/>
                </a:moveTo>
                <a:lnTo>
                  <a:pt x="4858362" y="0"/>
                </a:lnTo>
                <a:lnTo>
                  <a:pt x="4858362" y="3667007"/>
                </a:lnTo>
                <a:lnTo>
                  <a:pt x="0" y="36670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7" name="TextBox 7"/>
          <p:cNvSpPr txBox="1"/>
          <p:nvPr/>
        </p:nvSpPr>
        <p:spPr>
          <a:xfrm>
            <a:off x="3330350" y="2670994"/>
            <a:ext cx="11627299" cy="4884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1"/>
              </a:lnSpc>
            </a:pPr>
            <a:r>
              <a:rPr lang="en-US" sz="4183" b="1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Вид</a:t>
            </a:r>
            <a:r>
              <a:rPr lang="en-US" sz="41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комбинированный (пешеходный, велосипедный, автомобильный).</a:t>
            </a:r>
          </a:p>
          <a:p>
            <a:pPr algn="ctr">
              <a:lnSpc>
                <a:spcPts val="4811"/>
              </a:lnSpc>
            </a:pPr>
            <a:r>
              <a:rPr lang="en-US" sz="4183" b="1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Тип</a:t>
            </a:r>
            <a:r>
              <a:rPr lang="en-US" sz="41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историко-культурный, военно-патриотический, природно-экологический.</a:t>
            </a:r>
          </a:p>
          <a:p>
            <a:pPr algn="ctr">
              <a:lnSpc>
                <a:spcPts val="4811"/>
              </a:lnSpc>
            </a:pPr>
            <a:r>
              <a:rPr lang="en-US" sz="4183" b="1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Протяжённость</a:t>
            </a:r>
            <a:r>
              <a:rPr lang="en-US" sz="41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~3 км.</a:t>
            </a:r>
          </a:p>
          <a:p>
            <a:pPr algn="ctr">
              <a:lnSpc>
                <a:spcPts val="4811"/>
              </a:lnSpc>
            </a:pPr>
            <a:r>
              <a:rPr lang="en-US" sz="4183" b="1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Продолжительность</a:t>
            </a:r>
            <a:r>
              <a:rPr lang="en-US" sz="41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2,5–3 часа.</a:t>
            </a:r>
          </a:p>
          <a:p>
            <a:pPr algn="ctr">
              <a:lnSpc>
                <a:spcPts val="4811"/>
              </a:lnSpc>
            </a:pPr>
            <a:r>
              <a:rPr lang="en-US" sz="4183" b="1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Дорожное покрытие</a:t>
            </a:r>
            <a:r>
              <a:rPr lang="en-US" sz="41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асфальт, грунтовая дорога.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91000" y="419028"/>
            <a:ext cx="10515248" cy="1628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739"/>
              </a:lnSpc>
              <a:spcBef>
                <a:spcPct val="0"/>
              </a:spcBef>
            </a:pPr>
            <a:r>
              <a:rPr lang="en-US" sz="9099" b="1" err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Характеристики</a:t>
            </a:r>
            <a:endParaRPr lang="en-US" sz="9099" b="1">
              <a:solidFill>
                <a:srgbClr val="FFFCF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0145675" y="6814987"/>
            <a:ext cx="2477468" cy="2543721"/>
          </a:xfrm>
          <a:custGeom>
            <a:rect l="l" t="t" r="r" b="b"/>
            <a:pathLst>
              <a:path w="2477468" h="2543721">
                <a:moveTo>
                  <a:pt x="0" y="0"/>
                </a:moveTo>
                <a:lnTo>
                  <a:pt x="2477468" y="0"/>
                </a:lnTo>
                <a:lnTo>
                  <a:pt x="2477468" y="2543721"/>
                </a:lnTo>
                <a:lnTo>
                  <a:pt x="0" y="254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009" r="-15022"/>
            </a:stretch>
          </a:blipFill>
        </p:spPr>
        <p:txBody>
          <a:bodyPr/>
          <a:lstStyle/>
          <a:p/>
        </p:txBody>
      </p:sp>
      <p:sp>
        <p:nvSpPr>
          <p:cNvPr id="4" name="Freeform 4"/>
          <p:cNvSpPr/>
          <p:nvPr/>
        </p:nvSpPr>
        <p:spPr>
          <a:xfrm>
            <a:off x="9649556" y="1663262"/>
            <a:ext cx="7181979" cy="5126972"/>
          </a:xfrm>
          <a:custGeom>
            <a:rect l="l" t="t" r="r" b="b"/>
            <a:pathLst>
              <a:path w="7181979" h="5126972">
                <a:moveTo>
                  <a:pt x="0" y="0"/>
                </a:moveTo>
                <a:lnTo>
                  <a:pt x="7181980" y="0"/>
                </a:lnTo>
                <a:lnTo>
                  <a:pt x="7181980" y="5126972"/>
                </a:lnTo>
                <a:lnTo>
                  <a:pt x="0" y="5126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6946"/>
            </a:stretch>
          </a:blipFill>
        </p:spPr>
        <p:txBody>
          <a:bodyPr/>
          <a:lstStyle/>
          <a:p/>
        </p:txBody>
      </p:sp>
      <p:sp>
        <p:nvSpPr>
          <p:cNvPr id="5" name="Freeform 5"/>
          <p:cNvSpPr/>
          <p:nvPr/>
        </p:nvSpPr>
        <p:spPr>
          <a:xfrm>
            <a:off x="13136012" y="6589274"/>
            <a:ext cx="4031879" cy="2557778"/>
          </a:xfrm>
          <a:custGeom>
            <a:rect l="l" t="t" r="r" b="b"/>
            <a:pathLst>
              <a:path w="4031879" h="2557778">
                <a:moveTo>
                  <a:pt x="0" y="0"/>
                </a:moveTo>
                <a:lnTo>
                  <a:pt x="4031879" y="0"/>
                </a:lnTo>
                <a:lnTo>
                  <a:pt x="4031879" y="2557777"/>
                </a:lnTo>
                <a:lnTo>
                  <a:pt x="0" y="25577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560" t="-29747" r="-42225" b="-25883"/>
            </a:stretch>
          </a:blipFill>
        </p:spPr>
        <p:txBody>
          <a:bodyPr/>
          <a:lstStyle/>
          <a:p/>
        </p:txBody>
      </p:sp>
      <p:sp>
        <p:nvSpPr>
          <p:cNvPr id="6" name="TextBox 6"/>
          <p:cNvSpPr txBox="1"/>
          <p:nvPr/>
        </p:nvSpPr>
        <p:spPr>
          <a:xfrm>
            <a:off x="2622756" y="1811297"/>
            <a:ext cx="5461373" cy="660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Дворец Войнич-Сеножецких, также известный как «Белый дом», расположен в деревне Хальч Ветковского района на высоком правом берегу реки Сож.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Усадьба была построена в первой половине XIX века в стиле классицизма. Интересной архитектурной особенностью является её двухэтажное строение: первый этаж — каменный, второй — деревянный, но оштукатуренный так, что создаётся впечатление полностью каменного здания.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Речной фасад особенно наряден: центральную часть украшает терраса с колоннадой и двумя лестницами, плавно спускающимися к бывшему парку. В XIX веке в этом дворце располагались картинная галерея, библиотека и архив.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Известный художник Наполеон Орда был настолько впечатлён красотой здешних мест, что в 1887 году сделал рисунок дворца, благодаря которому мы знаем его исторический облик.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настоящее время усадьба является памятником архитектуры республиканского значения и входит в туристический маршрут «Малое золотое кольцо Гомельщины». Находится на реставрации.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59015" y="66040"/>
            <a:ext cx="10769969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Дворец Войнич-Сеножецких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600835" y="2242364"/>
            <a:ext cx="7410130" cy="5844483"/>
          </a:xfrm>
          <a:custGeom>
            <a:rect l="l" t="t" r="r" b="b"/>
            <a:pathLst>
              <a:path w="7410129" h="5844483">
                <a:moveTo>
                  <a:pt x="0" y="0"/>
                </a:moveTo>
                <a:lnTo>
                  <a:pt x="7410130" y="0"/>
                </a:lnTo>
                <a:lnTo>
                  <a:pt x="7410130" y="5844483"/>
                </a:lnTo>
                <a:lnTo>
                  <a:pt x="0" y="5844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950" r="-25435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22756" y="1431108"/>
            <a:ext cx="5461373" cy="7364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Начало образования в Хальче было положено в 1884 году с открытия школы грамотности, в которой обучалось 35 мальчиков, а занятия проводил местный псаломщик. Уже в 1887 году это учебное заведение было преобразовано в церковно-приходскую школу, где кроме общеобразовательных предметов преподавали Закон Божий.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Существующее сегодня здание школы было построено в 1913 году. В годы Великой Отечественной войны оно было почти полностью разрушено — уцелели лишь стены правой части фасада. В послевоенный период здание восстановили, достроив кирпичом. В середине 90-х годов XX века школа пережила ещё один этап достройки, а в 2007–2008 годах была полностью реконструирована.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Сегодня Хальчанская школа является базовой и имеет две ступени образования: 1-4 классы и 5-9 классы. В ней обучается более ста учащихся, работает стабильный педагогический коллектив, который неоднократно становился победителем районных, областных и республиканских конкурсов профессионального мастерства.</a:t>
            </a:r>
          </a:p>
          <a:p>
            <a:pPr algn="just">
              <a:lnSpc>
                <a:spcPts val="2053"/>
              </a:lnSpc>
            </a:pPr>
            <a:r>
              <a:rPr lang="en-US" sz="17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Школа гордится достижениями своих учащихся на областных олимпиадах, а также активной научно-исследовательской и патриотической работой.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19767" y="66040"/>
            <a:ext cx="10848466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Хальчанская базовая школа 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321979" y="1377514"/>
            <a:ext cx="5083658" cy="7531973"/>
          </a:xfrm>
          <a:custGeom>
            <a:rect l="l" t="t" r="r" b="b"/>
            <a:pathLst>
              <a:path w="5083658" h="7531973">
                <a:moveTo>
                  <a:pt x="0" y="0"/>
                </a:moveTo>
                <a:lnTo>
                  <a:pt x="5083658" y="0"/>
                </a:lnTo>
                <a:lnTo>
                  <a:pt x="5083658" y="7531972"/>
                </a:lnTo>
                <a:lnTo>
                  <a:pt x="0" y="7531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781" b="-14208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22499" y="2061276"/>
            <a:ext cx="5461373" cy="6079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деревне Хальч Ветковского района рядом с братской могилой советских воинов стоит деревянная часовня в память о советских героях Великой Отечественной войны.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Она была построена из брёвен брянского леса на средства, собранные жителями Красногорского и Суражского районов Брянской области при поддержке работников Ветковского райисполкома, и торжественно открыта в августе 2003 года.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Часовня посвящена воинам-освободителям — уроженцам Брянщины, которые погибли при форсировании Сожа и освобождении Хальча в ноябре 1943 года. По сведениям из открытых источников, часовня освящена в честь Спаса Нерукотворного Образа, в народе её часто называют «Спас на крови».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Это место стало не только памятником погибшим, но и символом духовной связи белорусского и русского народов, где местные жители и гости зажигают свечи и молятся о павших воинах.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24192" y="66040"/>
            <a:ext cx="9439616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Часовня «Спас на крови»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642481" y="1822767"/>
            <a:ext cx="7370749" cy="6641466"/>
          </a:xfrm>
          <a:custGeom>
            <a:rect l="l" t="t" r="r" b="b"/>
            <a:pathLst>
              <a:path w="7370749" h="6641465">
                <a:moveTo>
                  <a:pt x="0" y="0"/>
                </a:moveTo>
                <a:lnTo>
                  <a:pt x="7370749" y="0"/>
                </a:lnTo>
                <a:lnTo>
                  <a:pt x="7370749" y="6641466"/>
                </a:lnTo>
                <a:lnTo>
                  <a:pt x="0" y="6641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592" t="-6103" r="-16822" b="-7304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566548" y="1792420"/>
            <a:ext cx="5461373" cy="6631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Первое документальное упоминание о храме в Хальче относится к 1798 году. Однако, согласно другим историческим данным, православная церковь на этом месте существовала уже в начале XVIII века.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Первоначальное здание церкви пережило на своём веку два разрушительных пожара — в 1891 году и в годы Великой Отечественной войны, поэтому оно не сохранилось.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Современный Свято-Михайловский храм был построен из дерева в 1991 году на северо-восточной окраине деревни по улице имени П.И. Завьялова (ранее ул. Школьная).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Архитектура церкви продолжает традиции народного деревянного зодчества: прямоугольный сруб венчает вальмовая крыша с луковичными главками над молитвенной залой и колокольней.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2023 году в храме был установлен новый иконостас, в 2026 - купола.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Сегодня церковь является действующим приходским храмом Гомельской епархии, центром православной жизни местных жителей.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050187" y="66040"/>
            <a:ext cx="10187626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Свято-Михайловский храм</a:t>
            </a: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642481" y="1822767"/>
            <a:ext cx="7370749" cy="6641466"/>
          </a:xfrm>
          <a:custGeom>
            <a:rect l="l" t="t" r="r" b="b"/>
            <a:pathLst>
              <a:path w="7370749" h="6641465">
                <a:moveTo>
                  <a:pt x="0" y="0"/>
                </a:moveTo>
                <a:lnTo>
                  <a:pt x="7370749" y="0"/>
                </a:lnTo>
                <a:lnTo>
                  <a:pt x="7370749" y="6641466"/>
                </a:lnTo>
                <a:lnTo>
                  <a:pt x="0" y="6641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312" r="-19312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15393" y="1556067"/>
            <a:ext cx="5461373" cy="7184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Река Сож — одна из крупнейших и живописнейших рек Беларуси, второй по величине и водности левый приток Днепра. Её общая протяжённость составляет 648 км, из которых 493 км протекают по территории Беларуси. Берёт начало на Смоленско-Московской возвышенности, а впадает в Днепр у городского посёлка Лоев. Ширина русла Сожа в нижнем течении достигает 230 метров, а глубина — до 5–6 метров. Сож славится высокой степенью чистоты и считается одной из самых чистых рек в Европе.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Для Хальча река Сож имеет особое значение. Деревня расположена на её правом, крутом берегу. До войны через Сож в районе Хальча действовал паром грузоподъёмностью до 800 пудов.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Именно здесь, у Хальча, осенью 1943 года происходило одно из важнейших событий Великой Отечественной войны — форсирование Сожа советскими войсками и освобождение деревни. Переправа через широкую и ледяную реку стала тяжёлым испытанием для солдат и унесла тысячи жизней.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34449" y="66040"/>
            <a:ext cx="6219102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Пойма реки Сож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077435" y="1222331"/>
            <a:ext cx="5293842" cy="7842339"/>
          </a:xfrm>
          <a:custGeom>
            <a:rect l="l" t="t" r="r" b="b"/>
            <a:pathLst>
              <a:path w="5293842" h="7842338">
                <a:moveTo>
                  <a:pt x="0" y="0"/>
                </a:moveTo>
                <a:lnTo>
                  <a:pt x="5293841" y="0"/>
                </a:lnTo>
                <a:lnTo>
                  <a:pt x="5293841" y="7842338"/>
                </a:lnTo>
                <a:lnTo>
                  <a:pt x="0" y="78423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0943" b="0"/>
            </a:stretch>
          </a:blipFill>
        </p:spPr>
        <p:txBody>
          <a:bodyPr/>
          <a:lstStyle/>
          <a:p/>
        </p:txBody>
      </p:sp>
      <p:sp>
        <p:nvSpPr>
          <p:cNvPr id="4" name="TextBox 4"/>
          <p:cNvSpPr txBox="1"/>
          <p:nvPr/>
        </p:nvSpPr>
        <p:spPr>
          <a:xfrm>
            <a:off x="2615393" y="1556067"/>
            <a:ext cx="5461373" cy="6908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Республиканский водно-болотный заказник «Пойма реки Сож» - это особо охраняемая природная территория, созданная для сохранения уникального пойменного ландшафта и его пернатых обитателей. Его общая площадь составляет более 8,5 тысяч гектаров, а расположен он вдоль Сожа на территории Ветковского, Буда-Кошелёвского и Чечерского районов.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Это место имеет республиканское значение — оно признано одной из важнейших орнитологических территорий. Всего здесь зафиксировано обитание 157 видов птиц, из которых 22 вида занесены в Красную книгу Беларуси.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Весной, когда разлившаяся река затапливает пойму, здесь останавливаются десятки тысяч перелётных птиц: более 20 тысяч гусей и около 30 тысяч куликов. Среди редких гнездящихся видов — коростель, дупель, большой веретенник, черный аист, скопа, а также золотистая щурка, которая недавно была обнаружена. В гнездовой период особенно многочисленны чирок-трескунок и чёрная крачка.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15260" y="66040"/>
            <a:ext cx="10857480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Заказник «Пойма реки Сож»</a:t>
            </a: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07256"/>
          </a:xfrm>
          <a:custGeom>
            <a:rect l="l" t="t" r="r" b="b"/>
            <a:pathLst>
              <a:path w="18288000" h="10207256">
                <a:moveTo>
                  <a:pt x="0" y="0"/>
                </a:moveTo>
                <a:lnTo>
                  <a:pt x="18288000" y="0"/>
                </a:lnTo>
                <a:lnTo>
                  <a:pt x="18288000" y="10207256"/>
                </a:lnTo>
                <a:lnTo>
                  <a:pt x="0" y="10207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" r="-282"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9637385" y="1546542"/>
            <a:ext cx="7384050" cy="4243756"/>
          </a:xfrm>
          <a:custGeom>
            <a:rect l="l" t="t" r="r" b="b"/>
            <a:pathLst>
              <a:path w="7384050" h="4243756">
                <a:moveTo>
                  <a:pt x="0" y="0"/>
                </a:moveTo>
                <a:lnTo>
                  <a:pt x="7384050" y="0"/>
                </a:lnTo>
                <a:lnTo>
                  <a:pt x="7384050" y="4243757"/>
                </a:lnTo>
                <a:lnTo>
                  <a:pt x="0" y="42437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949" t="-13270" r="0" b="-13270"/>
            </a:stretch>
          </a:blipFill>
        </p:spPr>
        <p:txBody>
          <a:bodyPr/>
          <a:lstStyle/>
          <a:p/>
        </p:txBody>
      </p:sp>
      <p:sp>
        <p:nvSpPr>
          <p:cNvPr id="4" name="Freeform 4"/>
          <p:cNvSpPr/>
          <p:nvPr/>
        </p:nvSpPr>
        <p:spPr>
          <a:xfrm>
            <a:off x="11843943" y="4398285"/>
            <a:ext cx="4000402" cy="4227160"/>
          </a:xfrm>
          <a:custGeom>
            <a:rect l="l" t="t" r="r" b="b"/>
            <a:pathLst>
              <a:path w="4000402" h="4227160">
                <a:moveTo>
                  <a:pt x="0" y="0"/>
                </a:moveTo>
                <a:lnTo>
                  <a:pt x="4000401" y="0"/>
                </a:lnTo>
                <a:lnTo>
                  <a:pt x="4000401" y="4227160"/>
                </a:lnTo>
                <a:lnTo>
                  <a:pt x="0" y="4227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0891" r="0"/>
            </a:stretch>
          </a:blipFill>
        </p:spPr>
        <p:txBody>
          <a:bodyPr/>
          <a:lstStyle/>
          <a:p/>
        </p:txBody>
      </p:sp>
      <p:sp>
        <p:nvSpPr>
          <p:cNvPr id="5" name="TextBox 5"/>
          <p:cNvSpPr txBox="1"/>
          <p:nvPr/>
        </p:nvSpPr>
        <p:spPr>
          <a:xfrm>
            <a:off x="2615393" y="1556067"/>
            <a:ext cx="5461373" cy="6631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центре Хальча, в сквере у сельского Совета, возвышается памятник землякам, павшим на фронтах Великой Отечественной войны. Он был торжественно открыт в 1971 году в память о 200 односельчанах, которые не вернулись с полей сражений 1941–1945 годов.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Мемориал представляет собой скульптурную композицию — воинов, идущих в бой, и стену с высеченными именами погибших героев. Над ними начертаны слова, от которых замирает сердце: «ВЕЧНАЯ ПАМЯТЬ ГЕРОЯМ-ЗЕМЛЯКАМ, ПОГИБШИМ ЗА СВОБОДУ И НЕЗАВИСИМОСТЬ НАШЕЙ РОДИНЫ»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Это место — живая связь поколений, напоминание о том, какой ценой завоёвана свобода. Каждое имя на стене — чья-то жизнь, чья-то любовь, чья-то судьба, оборванная войной.</a:t>
            </a:r>
          </a:p>
          <a:p>
            <a:pPr algn="just">
              <a:lnSpc>
                <a:spcPts val="2184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Памятник находится на балансе Хальчанского сельского исполнительного комитета. Здесь каждый может поклониться и сказать: «Спасибо, что мы есть».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09000" y="66040"/>
            <a:ext cx="14069999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FFFCF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Памятник погибшим односельчанам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52</Paragraphs>
  <Slides>11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baseType="lpstr" size="16">
      <vt:lpstr>Arial</vt:lpstr>
      <vt:lpstr>Calibri</vt:lpstr>
      <vt:lpstr>Open Sans Bold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Туристи</dc:title>
  <cp:lastModifiedBy>Admin</cp:lastModifiedBy>
  <cp:revision>2</cp:revision>
  <dcterms:created xsi:type="dcterms:W3CDTF">2006-08-16T00:00:00Z</dcterms:created>
  <dcterms:modified xsi:type="dcterms:W3CDTF">2026-09-03T08:08:12Z</dcterms:modified>
</cp:coreProperties>
</file>