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80" r:id="rId1"/>
    <p:sldMasterId id="2147484116" r:id="rId2"/>
  </p:sldMasterIdLst>
  <p:notesMasterIdLst>
    <p:notesMasterId r:id="rId3"/>
  </p:notesMasterIdLst>
  <p:sldIdLst>
    <p:sldId id="256" r:id="rId4"/>
    <p:sldId id="388" r:id="rId5"/>
    <p:sldId id="389" r:id="rId6"/>
    <p:sldId id="376" r:id="rId7"/>
    <p:sldId id="377" r:id="rId8"/>
    <p:sldId id="296" r:id="rId9"/>
    <p:sldId id="381" r:id="rId10"/>
    <p:sldId id="382" r:id="rId11"/>
    <p:sldId id="380" r:id="rId12"/>
    <p:sldId id="378" r:id="rId13"/>
    <p:sldId id="385" r:id="rId14"/>
    <p:sldId id="379" r:id="rId15"/>
    <p:sldId id="383" r:id="rId16"/>
    <p:sldId id="384" r:id="rId17"/>
    <p:sldId id="386" r:id="rId18"/>
  </p:sldIdLst>
  <p:sldSz cx="12192000" cy="6858000"/>
  <p:notesSz cx="6858000" cy="9144000"/>
  <p:embeddedFontLst>
    <p:embeddedFont>
      <p:font typeface="AGReverance" panose="020B0604020202020204"/>
      <p:regular r:id="rId20"/>
    </p:embeddedFont>
    <p:embeddedFont>
      <p:font typeface="Wingdings 3" panose="05040102010807070707" pitchFamily="18" charset="2"/>
      <p:regular r:id="rId21"/>
    </p:embeddedFont>
    <p:embeddedFont>
      <p:font typeface="Trebuchet MS" panose="020B060302020202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custDataLst>
    <p:tags r:id="rId1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9CE85D4-AC18-4F39-94C8-C0F54414F37B}">
          <p14:sldIdLst>
            <p14:sldId id="256"/>
            <p14:sldId id="388"/>
            <p14:sldId id="389"/>
            <p14:sldId id="376"/>
            <p14:sldId id="377"/>
            <p14:sldId id="296"/>
            <p14:sldId id="381"/>
            <p14:sldId id="382"/>
            <p14:sldId id="380"/>
            <p14:sldId id="378"/>
            <p14:sldId id="385"/>
            <p14:sldId id="379"/>
            <p14:sldId id="383"/>
            <p14:sldId id="384"/>
            <p14:sldId id="386"/>
          </p14:sldIdLst>
        </p14:section>
        <p14:section name="Раздел без заголовка" id="{78C2F892-F340-4920-9885-6EADA17639C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09D7"/>
    <a:srgbClr val="318CB4"/>
    <a:srgbClr val="BC0FD6"/>
    <a:srgbClr val="0099FF"/>
    <a:srgbClr val="84A6C7"/>
    <a:srgbClr val="BFD3E4"/>
    <a:srgbClr val="FFFFFF"/>
    <a:srgbClr val="F0CECD"/>
    <a:srgbClr val="DCAC85"/>
    <a:srgbClr val="5AC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46" d="100"/>
          <a:sy n="46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tags" Target="tags/tag1.xml" /><Relationship Id="rId2" Type="http://schemas.openxmlformats.org/officeDocument/2006/relationships/slideMaster" Target="slideMasters/slideMaster2.xml" /><Relationship Id="rId20" Type="http://schemas.openxmlformats.org/officeDocument/2006/relationships/font" Target="fonts/font1.fntdata" /><Relationship Id="rId21" Type="http://schemas.openxmlformats.org/officeDocument/2006/relationships/font" Target="fonts/font2.fntdata" /><Relationship Id="rId22" Type="http://schemas.openxmlformats.org/officeDocument/2006/relationships/font" Target="fonts/font3.fntdata" /><Relationship Id="rId23" Type="http://schemas.openxmlformats.org/officeDocument/2006/relationships/font" Target="fonts/font4.fntdata" /><Relationship Id="rId24" Type="http://schemas.openxmlformats.org/officeDocument/2006/relationships/font" Target="fonts/font5.fntdata" /><Relationship Id="rId25" Type="http://schemas.openxmlformats.org/officeDocument/2006/relationships/font" Target="fonts/font6.fntdata" /><Relationship Id="rId26" Type="http://schemas.openxmlformats.org/officeDocument/2006/relationships/font" Target="fonts/font7.fntdata" /><Relationship Id="rId27" Type="http://schemas.openxmlformats.org/officeDocument/2006/relationships/font" Target="fonts/font8.fntdata" /><Relationship Id="rId28" Type="http://schemas.openxmlformats.org/officeDocument/2006/relationships/font" Target="fonts/font9.fntdata" /><Relationship Id="rId29" Type="http://schemas.openxmlformats.org/officeDocument/2006/relationships/font" Target="fonts/font10.fntdata" /><Relationship Id="rId3" Type="http://schemas.openxmlformats.org/officeDocument/2006/relationships/notesMaster" Target="notesMasters/notesMaster1.xml" /><Relationship Id="rId30" Type="http://schemas.openxmlformats.org/officeDocument/2006/relationships/font" Target="fonts/font11.fntdata" /><Relationship Id="rId31" Type="http://schemas.openxmlformats.org/officeDocument/2006/relationships/font" Target="fonts/font12.fntdata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jpeg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GReverance" panose="020b0604020202020204"/>
              </a:defRPr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GReverance" panose="020b0604020202020204"/>
              </a:defRPr>
            </a:lvl1pPr>
          </a:lstStyle>
          <a:p>
            <a:fld id="{730A7450-2129-4675-947B-DDC45D8E2F1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GReverance" panose="020b0604020202020204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GReverance" panose="020b0604020202020204"/>
              </a:defRPr>
            </a:lvl1pPr>
          </a:lstStyle>
          <a:p>
            <a:fld id="{F5B7291F-9614-41EB-AE3F-15A75D2E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0834637" y="6625292"/>
            <a:ext cx="132031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0">
                <a:solidFill>
                  <a:srgbClr val="84A6C7"/>
                </a:solidFill>
                <a:latin typeface="AGReverance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© Полшкова В.В., 2018</a:t>
            </a:r>
            <a:endParaRPr lang="ru-RU" sz="800" b="0">
              <a:solidFill>
                <a:srgbClr val="84A6C7"/>
              </a:solidFill>
              <a:latin typeface="AGReverance" panose="020b0604020202020204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15350" y="7937"/>
            <a:ext cx="2776650" cy="166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98433"/>
      </p:ext>
    </p:extLst>
  </p:cSld>
  <p:clrMapOvr>
    <a:masterClrMapping/>
  </p:clrMapOvr>
  <p:transition spd="slow">
    <p:blinds dir="vert"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75011"/>
      </p:ext>
    </p:extLst>
  </p:cSld>
  <p:clrMapOvr>
    <a:masterClrMapping/>
  </p:clrMapOvr>
  <p:transition spd="slow">
    <p:blinds dir="vert"/>
  </p:transition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588427025"/>
      </p:ext>
    </p:extLst>
  </p:cSld>
  <p:clrMapOvr>
    <a:masterClrMapping/>
  </p:clrMapOvr>
  <p:transition spd="slow">
    <p:blinds dir="vert"/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jpeg" /><Relationship Id="rId3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image" Target="../media/image1.png" /><Relationship Id="rId5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78" y="-17265"/>
            <a:ext cx="11685843" cy="6858001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GReverance" panose="020b0604020202020204"/>
              </a:defRPr>
            </a:lvl1pPr>
          </a:lstStyle>
          <a:p>
            <a:fld id="{3A5F2145-156A-42FF-BB80-E8D664DB7725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GReverance" panose="020b0604020202020204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GReverance" panose="020b0604020202020204"/>
              </a:defRPr>
            </a:lvl1pPr>
          </a:lstStyle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AutoShape 2" descr="Картинки по запросу маски для фотошопа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GReverance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83478295"/>
      </p:ext>
    </p:extLst>
  </p:cSld>
  <p:clrMap bg1="lt1" tx1="dk1" bg2="lt2" tx2="dk2" accent1="accent1" accent2="accent2" accent3="accent3" accent4="accent4" accent5="accent5" accent6="accent6" hlink="hlink" folHlink="folHlink"/>
  <p:transition spd="slow">
    <p:blinds dir="vert"/>
  </p:transition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F2145-156A-42FF-BB80-E8D664DB7725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78" y="-17265"/>
            <a:ext cx="11685843" cy="6858001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19" name="AutoShape 2" descr="Картинки по запросу маски для фотошопа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GReverance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80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23" r:id="rId2"/>
    <p:sldLayoutId id="2147484133" r:id="rId3"/>
  </p:sldLayoutIdLst>
  <p:transition spd="slow">
    <p:blinds dir="vert"/>
  </p:transition>
  <p:timing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jpeg" /><Relationship Id="rId3" Type="http://schemas.openxmlformats.org/officeDocument/2006/relationships/oleObject" Target="../embeddings/oleObject1.bin" TargetMode="Internal" /><Relationship Id="rId4" Type="http://schemas.openxmlformats.org/officeDocument/2006/relationships/image" Target="../media/image5.jpeg" /><Relationship Id="rId5" Type="http://schemas.openxmlformats.org/officeDocument/2006/relationships/vmlDrawing" Target="../drawings/vmlDrawing1.v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jpeg" /><Relationship Id="rId3" Type="http://schemas.openxmlformats.org/officeDocument/2006/relationships/image" Target="../media/image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jpeg" /><Relationship Id="rId3" Type="http://schemas.openxmlformats.org/officeDocument/2006/relationships/image" Target="../media/image4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Relationship Id="rId4" Type="http://schemas.openxmlformats.org/officeDocument/2006/relationships/image" Target="../media/image4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jpeg" /><Relationship Id="rId3" Type="http://schemas.openxmlformats.org/officeDocument/2006/relationships/image" Target="../media/image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Relationship Id="rId3" Type="http://schemas.openxmlformats.org/officeDocument/2006/relationships/image" Target="../media/image4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jpeg" /><Relationship Id="rId3" Type="http://schemas.openxmlformats.org/officeDocument/2006/relationships/image" Target="../media/image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38715305" cy="7223503"/>
          </a:xfrm>
          <a:blipFill>
            <a:blip r:embed="rId2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br>
              <a:rPr lang="ru-RU" sz="65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Reverance" pitchFamily="2" charset="0"/>
              </a:rPr>
            </a:br>
            <a:br>
              <a:rPr lang="ru-RU" sz="65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Reverance" pitchFamily="2" charset="0"/>
              </a:rPr>
            </a:br>
            <a:br>
              <a:rPr lang="ru-RU" sz="65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Reverance" pitchFamily="2" charset="0"/>
              </a:rPr>
            </a:br>
            <a:endParaRPr lang="ru-RU" sz="65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Reverance" pitchFamily="2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46417" y="510987"/>
            <a:ext cx="48800596" cy="4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830378"/>
              </p:ext>
            </p:extLst>
          </p:nvPr>
        </p:nvGraphicFramePr>
        <p:xfrm>
          <a:off x="174171" y="-54621"/>
          <a:ext cx="12170875" cy="8632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Слайд" r:id="rId3" imgW="3427449" imgH="4570638" progId="PowerPoint.Slide.12">
                  <p:embed/>
                </p:oleObj>
              </mc:Choice>
              <mc:Fallback>
                <p:oleObj name="Слайд" r:id="rId3" imgW="3427449" imgH="4570638" progId="PowerPoint.Slide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74171" y="-54621"/>
                        <a:ext cx="12170875" cy="86320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17039" y="5811560"/>
            <a:ext cx="1136724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Туристический маршрут</a:t>
            </a:r>
          </a:p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61155" y="485423"/>
            <a:ext cx="88912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Пятым пунктом </a:t>
            </a:r>
            <a:r>
              <a: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туристического маршрута является </a:t>
            </a:r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часовня в агрогородке Светиловичи</a:t>
            </a:r>
            <a:endParaRPr lang="ru-RU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Жировицкой иконы Божией матери построенная в 2000-2001 годах. Объект относится к Гомельской Епархии Белорусского экзархата Русской православной Церкви  и является действующим  малым сакральным  строением</a:t>
            </a:r>
          </a:p>
          <a:p>
            <a:pPr algn="ctr"/>
            <a:endParaRPr lang="ru-RU">
              <a:effectLst>
                <a:reflection blurRad="6350" stA="60000" endA="900" endPos="30000" dir="5400000" sy="-100000" algn="bl" rotWithShape="0"/>
              </a:effectLst>
            </a:endParaRPr>
          </a:p>
        </p:txBody>
      </p:sp>
      <p:pic>
        <p:nvPicPr>
          <p:cNvPr id="4" name="Рисунок 3" descr="C:\Documents and Settings\Администратор\Рабочий стол\SAM_3385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49217" y="2160105"/>
            <a:ext cx="7527235" cy="363109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58476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 descr="Чемерня у Каменной Горы - Сетевой ресурс газеты &quot;Голас Веткаўшчы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6338" y="1905287"/>
            <a:ext cx="7749071" cy="470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8775" y="728869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Шестым пунктом туристического маршрута является городище периода раннего железного века 1-е</a:t>
            </a:r>
          </a:p>
          <a:p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ысячелетие до н.э.-1-е тысячелетие н.э., расположенное в окрестностях поселка Чемерня. 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73215"/>
      </p:ext>
    </p:extLst>
  </p:cSld>
  <p:clrMapOvr>
    <a:masterClrMapping/>
  </p:clrMapOvr>
  <p:transition spd="slow">
    <p:blinds dir="vert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630017" y="597390"/>
            <a:ext cx="8640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едьмым пунктом </a:t>
            </a:r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туристического маршрута является </a:t>
            </a:r>
            <a:r>
              <a:rPr lang="be-BY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Храм 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Святителя </a:t>
            </a:r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Николая 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Чудотворца в д. Железники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10029" y="3288365"/>
            <a:ext cx="464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</a:endParaRPr>
          </a:p>
        </p:txBody>
      </p:sp>
      <p:pic>
        <p:nvPicPr>
          <p:cNvPr id="4" name="Рисунок 3" descr="C:\Documents and Settings\Администратор\Рабочий стол\SAM_3967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731454" y="1431236"/>
            <a:ext cx="6045849" cy="433346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84606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Прямоугольник 7"/>
          <p:cNvSpPr/>
          <p:nvPr/>
        </p:nvSpPr>
        <p:spPr>
          <a:xfrm>
            <a:off x="457234" y="804353"/>
            <a:ext cx="661942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 трудно установить точную дату возведения в Железниках православного храма Святителя Николая Чудотворца. Никакой исторической документации, к сожалению, пока не найдено об этом храме. Но по свидетельствам старожилов и их воспоминаниях о рассказах предков можно предположить, что это не что иное, как памятник архитектуры  18 века. В 1933 году православный храм постиг сильный пожар. На пепелище была найдена  старинная икона Николая Чудотворца. Сегодня очевидцы утверждают, что икона ничуть не постарела со временем, наоборот — посветлела. По инициативе братьев Сергея и Петра Караткевичей, которые являются сопредседателями оргкомитета  московского клуба белорусов “Сябры”, в  2004 году началась реставрация храма Николая Чудотворца в Железниках. Необходимые документы создавал коллектив под руководством заслуженного архитектора Советского Союза, профессора, преподавателя архитектурного института Всеволода Георгиевича </a:t>
            </a:r>
            <a:r>
              <a:rPr lang="ru-RU" sz="140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Тальковского.</a:t>
            </a:r>
          </a:p>
          <a:p>
            <a:pPr algn="just"/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7 мая с благословения Архиепископа Гомельского и Жлобинского Аристарха в память 20-летия Чернобыльской трагедии состоялось торжественное открытие церкви Святителя Николая </a:t>
            </a:r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Чудотворца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/>
          </a:p>
        </p:txBody>
      </p:sp>
      <p:pic>
        <p:nvPicPr>
          <p:cNvPr id="2068" name="Picture 20" descr="церковь Железники развал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522" y="171753"/>
            <a:ext cx="3097004" cy="404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57234" y="4150568"/>
            <a:ext cx="661942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4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 </a:t>
            </a:r>
            <a:r>
              <a:rPr lang="ru-RU" sz="1400">
                <a:latin typeface="Times New Roman" panose="02020603050405020304" pitchFamily="18" charset="0"/>
                <a:ea typeface="Times New Roman" panose="02020603050405020304" pitchFamily="18" charset="0"/>
              </a:rPr>
              <a:t>храм украшает великолепная живопись, выполненная художниками из Сергиево-Посадского монастыря. Бирюза, оранж, пастель, создают ощущение вечной весны, яркого солнца, благополучия и покоя. Натуральный мрамор, привезённый из Уральских недр, обрамляет основания стен, колонн и устилает пол. Роскошная церковная утварь поражает </a:t>
            </a:r>
            <a:r>
              <a:rPr lang="ru-RU" sz="14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своим великолепием и изяществом.</a:t>
            </a:r>
            <a:r>
              <a:rPr lang="ru-RU"/>
              <a:t> 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Звонким эхом уносится вдаль тонкая песнь колоколов со звонницы храма, на каждом из которых вылиты слова: «В память 20-летия Чернобыльской катастрофы».</a:t>
            </a:r>
          </a:p>
          <a:p>
            <a:endParaRPr lang="ru-RU" sz="1400"/>
          </a:p>
        </p:txBody>
      </p:sp>
      <p:pic>
        <p:nvPicPr>
          <p:cNvPr id="2069" name="Picture 21" descr="DSCN6417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522" y="4414837"/>
            <a:ext cx="2047495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396151"/>
      </p:ext>
    </p:extLst>
  </p:cSld>
  <p:clrMapOvr>
    <a:masterClrMapping/>
  </p:clrMapOvr>
  <p:transition spd="slow">
    <p:blinds dir="vert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1338470" y="384314"/>
            <a:ext cx="9662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Восьмым пунктом туристического маршрута  курганный могильник периода раннего средневековья </a:t>
            </a: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-XIII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д. Железники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ms2.g-cloud.by/roundcube/?_task=mail&amp;_mbox=INBOX&amp;_uid=3492&amp;_part=2&amp;_action=get&amp;_extwin=1&amp;_framed=1&amp;_mimewarning=1&amp;_embed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470" y="1232452"/>
            <a:ext cx="9356034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35253"/>
      </p:ext>
    </p:extLst>
  </p:cSld>
  <p:clrMapOvr>
    <a:masterClrMapping/>
  </p:clrMapOvr>
  <p:transition spd="slow">
    <p:blinds dir="vert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487" y="2732254"/>
            <a:ext cx="5393634" cy="37189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4541" y="578198"/>
            <a:ext cx="10031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Девятым  пунктом туристического маршрута является Родник «Ключики» вблизи деревни Новиловка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45" y="2732254"/>
            <a:ext cx="5240097" cy="36950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378821" y="1378227"/>
            <a:ext cx="11243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 родник не только для Ветковщины-для всей Гомельской области. На дне извилистого лесного оврага находится исток с восходящими выходами подземных вод, образующий прозрачный и холодный быстрый ручей. На дне ручья бьют многочисленные подводные « мини-гейзеры», которые исторгают воду и создают визуальный эффект кипения песка и водной поверхности</a:t>
            </a:r>
            <a:r>
              <a:rPr lang="ru-RU" smtClean="0"/>
              <a:t>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79075"/>
      </p:ext>
    </p:extLst>
  </p:cSld>
  <p:clrMapOvr>
    <a:masterClrMapping/>
  </p:clrMapOvr>
  <p:transition spd="slow">
    <p:blinds dir="vert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93" y="346313"/>
            <a:ext cx="10515600" cy="751215"/>
          </a:xfrm>
        </p:spPr>
        <p:txBody>
          <a:bodyPr>
            <a:normAutofit/>
          </a:bodyPr>
          <a:lstStyle/>
          <a:p>
            <a:r>
              <a:rPr lang="ru-RU" sz="3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</a:t>
            </a:r>
            <a:r>
              <a:rPr lang="ru-RU" sz="31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Светиловичского </a:t>
            </a:r>
            <a:r>
              <a:rPr lang="ru-RU" sz="3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сельсовета и маршрут</a:t>
            </a:r>
            <a:endParaRPr lang="en-UA" sz="3100"/>
          </a:p>
        </p:txBody>
      </p:sp>
      <p:pic>
        <p:nvPicPr>
          <p:cNvPr id="52" name="Рисунок 51" descr="C:\Users\win_10\AppData\Local\Microsoft\Windows\INetCache\IE\DSB3BUL9\карта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54550"/>
            <a:ext cx="11887200" cy="696175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 txBox="1"/>
          <p:nvPr/>
        </p:nvSpPr>
        <p:spPr>
          <a:xfrm>
            <a:off x="7625907" y="2608637"/>
            <a:ext cx="4059586" cy="3797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ru-RU" sz="2400" b="1" u="sng">
              <a:solidFill>
                <a:srgbClr val="CB9813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4201886" y="2264229"/>
            <a:ext cx="45719" cy="4571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8781014" y="2213991"/>
            <a:ext cx="297554" cy="44554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ильный пятиугольник 7"/>
          <p:cNvSpPr/>
          <p:nvPr/>
        </p:nvSpPr>
        <p:spPr>
          <a:xfrm>
            <a:off x="8374594" y="3007027"/>
            <a:ext cx="280603" cy="459843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ильный пятиугольник 8"/>
          <p:cNvSpPr/>
          <p:nvPr/>
        </p:nvSpPr>
        <p:spPr>
          <a:xfrm>
            <a:off x="8731132" y="4295739"/>
            <a:ext cx="252306" cy="33968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4077955" y="2395938"/>
            <a:ext cx="339300" cy="44554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8" idx="5"/>
            <a:endCxn id="7" idx="3"/>
          </p:cNvCxnSpPr>
          <p:nvPr/>
        </p:nvCxnSpPr>
        <p:spPr>
          <a:xfrm flipV="1">
            <a:off x="8655197" y="2659535"/>
            <a:ext cx="274594" cy="523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8" idx="4"/>
            <a:endCxn id="9" idx="0"/>
          </p:cNvCxnSpPr>
          <p:nvPr/>
        </p:nvCxnSpPr>
        <p:spPr>
          <a:xfrm>
            <a:off x="8601606" y="3466869"/>
            <a:ext cx="255679" cy="828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8" idx="1"/>
            <a:endCxn id="8" idx="1"/>
          </p:cNvCxnSpPr>
          <p:nvPr/>
        </p:nvCxnSpPr>
        <p:spPr>
          <a:xfrm flipH="1">
            <a:off x="8374594" y="318267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олилиния 45"/>
          <p:cNvSpPr/>
          <p:nvPr/>
        </p:nvSpPr>
        <p:spPr>
          <a:xfrm>
            <a:off x="4201886" y="1766455"/>
            <a:ext cx="4251604" cy="1416217"/>
          </a:xfrm>
          <a:custGeom>
            <a:gdLst>
              <a:gd name="connsiteX0" fmla="*/ 6618804 w 6618804"/>
              <a:gd name="connsiteY0" fmla="*/ 2613967 h 2613967"/>
              <a:gd name="connsiteX1" fmla="*/ 1241261 w 6618804"/>
              <a:gd name="connsiteY1" fmla="*/ 23167 h 2613967"/>
              <a:gd name="connsiteX2" fmla="*/ 348633 w 6618804"/>
              <a:gd name="connsiteY2" fmla="*/ 1329453 h 2613967"/>
              <a:gd name="connsiteX3" fmla="*/ 392175 w 6618804"/>
              <a:gd name="connsiteY3" fmla="*/ 1133510 h 2613967"/>
              <a:gd name="connsiteX4" fmla="*/ 305090 w 6618804"/>
              <a:gd name="connsiteY4" fmla="*/ 1111738 h 2613967"/>
              <a:gd name="connsiteX5" fmla="*/ 174461 w 6618804"/>
              <a:gd name="connsiteY5" fmla="*/ 1024653 h 2613967"/>
              <a:gd name="connsiteX6" fmla="*/ 290 w 6618804"/>
              <a:gd name="connsiteY6" fmla="*/ 1024653 h 2613967"/>
              <a:gd name="connsiteX7" fmla="*/ 218004 w 6618804"/>
              <a:gd name="connsiteY7" fmla="*/ 1242367 h 2613967"/>
              <a:gd name="connsiteX8" fmla="*/ 218004 w 6618804"/>
              <a:gd name="connsiteY8" fmla="*/ 1220595 h 2613967"/>
              <a:gd name="connsiteX9" fmla="*/ 283318 w 6618804"/>
              <a:gd name="connsiteY9" fmla="*/ 1198824 h 2613967"/>
              <a:gd name="connsiteX10" fmla="*/ 261547 w 6618804"/>
              <a:gd name="connsiteY10" fmla="*/ 1242367 h 2613967"/>
              <a:gd name="connsiteX11" fmla="*/ 261547 w 6618804"/>
              <a:gd name="connsiteY11" fmla="*/ 1242367 h 261396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18803" h="2613967">
                <a:moveTo>
                  <a:pt x="6618804" y="2613967"/>
                </a:moveTo>
                <a:cubicBezTo>
                  <a:pt x="4452546" y="1425610"/>
                  <a:pt x="2286289" y="237253"/>
                  <a:pt x="1241261" y="23167"/>
                </a:cubicBezTo>
                <a:cubicBezTo>
                  <a:pt x="196233" y="-190919"/>
                  <a:pt x="490147" y="1144396"/>
                  <a:pt x="348633" y="1329453"/>
                </a:cubicBezTo>
                <a:cubicBezTo>
                  <a:pt x="207119" y="1514510"/>
                  <a:pt x="399432" y="1169796"/>
                  <a:pt x="392175" y="1133510"/>
                </a:cubicBezTo>
                <a:cubicBezTo>
                  <a:pt x="384918" y="1097224"/>
                  <a:pt x="341376" y="1129881"/>
                  <a:pt x="305090" y="1111738"/>
                </a:cubicBezTo>
                <a:cubicBezTo>
                  <a:pt x="268804" y="1093595"/>
                  <a:pt x="225261" y="1039167"/>
                  <a:pt x="174461" y="1024653"/>
                </a:cubicBezTo>
                <a:cubicBezTo>
                  <a:pt x="123661" y="1010139"/>
                  <a:pt x="-6967" y="988367"/>
                  <a:pt x="290" y="1024653"/>
                </a:cubicBezTo>
                <a:cubicBezTo>
                  <a:pt x="7547" y="1060939"/>
                  <a:pt x="218004" y="1242367"/>
                  <a:pt x="218004" y="1242367"/>
                </a:cubicBezTo>
                <a:cubicBezTo>
                  <a:pt x="254290" y="1275024"/>
                  <a:pt x="218004" y="1220595"/>
                  <a:pt x="218004" y="1220595"/>
                </a:cubicBezTo>
                <a:cubicBezTo>
                  <a:pt x="228890" y="1213338"/>
                  <a:pt x="276061" y="1195195"/>
                  <a:pt x="283318" y="1198824"/>
                </a:cubicBezTo>
                <a:cubicBezTo>
                  <a:pt x="290575" y="1202453"/>
                  <a:pt x="261547" y="1242367"/>
                  <a:pt x="261547" y="1242367"/>
                </a:cubicBezTo>
                <a:lnTo>
                  <a:pt x="261547" y="124236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89601"/>
      </p:ext>
    </p:extLst>
  </p:cSld>
  <p:clrMapOvr>
    <a:masterClrMapping/>
  </p:clrMapOvr>
  <p:transition spd="slow">
    <p:blinds dir="vert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smtClean="0"/>
              <a:t>Титульный маршрут Светиловичского сельсовета. Знакомство с  историко-культурным наследием</a:t>
            </a:r>
            <a:endParaRPr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smtClean="0"/>
              <a:t>Характеристика маршрута:</a:t>
            </a:r>
          </a:p>
          <a:p>
            <a:r>
              <a:rPr lang="ru-RU" sz="2800" u="sng" smtClean="0"/>
              <a:t>Маршрут</a:t>
            </a:r>
            <a:r>
              <a:rPr lang="ru-RU" sz="2800" smtClean="0"/>
              <a:t>: комбинированный</a:t>
            </a:r>
          </a:p>
          <a:p>
            <a:r>
              <a:rPr lang="ru-RU" sz="2800" u="sng" smtClean="0"/>
              <a:t>Вид туризма</a:t>
            </a:r>
            <a:r>
              <a:rPr lang="ru-RU" sz="2800" smtClean="0"/>
              <a:t>: историко-культурный</a:t>
            </a:r>
          </a:p>
          <a:p>
            <a:r>
              <a:rPr lang="ru-RU" sz="2800" u="sng" smtClean="0"/>
              <a:t>Продолжительность</a:t>
            </a:r>
            <a:r>
              <a:rPr lang="ru-RU" sz="2800" smtClean="0"/>
              <a:t>: 2-3 часа</a:t>
            </a:r>
          </a:p>
          <a:p>
            <a:r>
              <a:rPr lang="ru-RU" sz="2800" u="sng" smtClean="0"/>
              <a:t>Вид передвижения: </a:t>
            </a:r>
            <a:r>
              <a:rPr lang="ru-RU" sz="2800" smtClean="0"/>
              <a:t>автомобиль, автобус (</a:t>
            </a:r>
            <a:r>
              <a:rPr lang="ru-RU" sz="2000" i="1" err="1" smtClean="0"/>
              <a:t>Светиловичи, Чемерня</a:t>
            </a:r>
            <a:r>
              <a:rPr lang="ru-RU" sz="2800" smtClean="0"/>
              <a:t>), велосипед, пеший.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4051233978"/>
      </p:ext>
    </p:extLst>
  </p:cSld>
  <p:clrMapOvr>
    <a:masterClrMapping/>
  </p:clrMapOvr>
  <p:transition spd="slow">
    <p:blinds dir="vert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846667" y="546101"/>
            <a:ext cx="103857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</a:rPr>
              <a:t>.</a:t>
            </a:r>
            <a:endParaRPr lang="ru-RU">
              <a:effectLst>
                <a:reflection blurRad="6350" stA="60000" endA="900" endPos="30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44559" y="4700786"/>
            <a:ext cx="617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</a:rPr>
              <a:t>.</a:t>
            </a:r>
            <a:endParaRPr lang="ru-RU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77008" y="742122"/>
            <a:ext cx="93957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smtClean="0"/>
              <a:t>Первые </a:t>
            </a:r>
            <a:r>
              <a:rPr lang="ru-RU" sz="2000" i="1"/>
              <a:t>документальные сведения о Светиловичах  датируются 1565 годом. Великий князь Сигизмунд Август подарил пустое сельцо  Светиловичи, в котором «люди того сельца  летом все в поветрии вымерли», боярину Чечерскому Илье Ивановичу. В 1625г. его внуки Тимофей, Фёдор и Иван Шелюто получили от короля и Великого князя Сигизмунда Вазы подтвердительную грамоту (привилей) на Светиловичи. </a:t>
            </a:r>
          </a:p>
          <a:p>
            <a:r>
              <a:rPr lang="ru-RU" sz="2000" i="1"/>
              <a:t>Деревня Светиловичи – одно из древнейших селений в Посожье. Название образовано от коллективного прозвища Святиловичи, которое в свою очередь восходит к антропониму Святила  (Святиловичи – «принадлежащие Святиле», «потомки Святилы» или «подданные Святилы». Рядом со Светиловичами, в окресностях пос.Чемерня, в древности существовал языческий культовый центр. Сюда съезжались «паломники» из ближних и дальних селений. Смутная память о былом «святом месте» могла отразиться в коллективном прозвании последующих поколений местных жителей – Святиловичи, которое по ассоциации стало названием самого крупного населенного пункта – Светиловичи</a:t>
            </a:r>
            <a:r>
              <a:rPr lang="ru-RU" sz="2000" i="1" smtClean="0"/>
              <a:t>.</a:t>
            </a:r>
            <a:endParaRPr lang="ru-RU" sz="2000" i="1"/>
          </a:p>
        </p:txBody>
      </p:sp>
    </p:spTree>
    <p:extLst>
      <p:ext uri="{BB962C8B-B14F-4D97-AF65-F5344CB8AC3E}">
        <p14:creationId xmlns:p14="http://schemas.microsoft.com/office/powerpoint/2010/main" val="2530025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790223"/>
            <a:ext cx="4737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пунктом туристического маршрута является посещение музейной комнаты в здании сельисполкома</a:t>
            </a:r>
            <a:endParaRPr lang="ru-RU">
              <a:effectLst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user\Desktop\IMG_20211001_094435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338470" y="1859327"/>
            <a:ext cx="4174433" cy="423260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Рисунок 6" descr="C:\Users\user\Desktop\IMG_20211001_094417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968035" y="927653"/>
            <a:ext cx="4633703" cy="516428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7349055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61156" y="485423"/>
            <a:ext cx="9968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</a:rPr>
              <a:t>.</a:t>
            </a:r>
            <a:r>
              <a:rPr lang="ru-RU" smtClean="0">
                <a:effectLst>
                  <a:reflection blurRad="6350" stA="60000" endA="900" endPos="30000" dir="5400000" sy="-100000" algn="bl" rotWithShape="0"/>
                </a:effectLst>
              </a:rPr>
              <a:t> </a:t>
            </a:r>
            <a:endParaRPr lang="ru-RU">
              <a:effectLst>
                <a:reflection blurRad="6350" stA="60000" endA="900" endPos="30000" dir="5400000" sy="-100000" algn="bl" rotWithShape="0"/>
              </a:effectLst>
            </a:endParaRPr>
          </a:p>
        </p:txBody>
      </p:sp>
      <p:pic>
        <p:nvPicPr>
          <p:cNvPr id="4" name="Picture 3" descr="IMG_20211001_09442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93313" y="771431"/>
            <a:ext cx="4117520" cy="519676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4" descr="IMG_20211001_09440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42990" y="771431"/>
            <a:ext cx="4306957" cy="52031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608878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61156" y="485423"/>
            <a:ext cx="1004710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торым пунктом </a:t>
            </a:r>
            <a:r>
              <a:rPr lang="ru-RU" sz="1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туристического маршрута </a:t>
            </a:r>
            <a:r>
              <a:rPr lang="ru-RU" sz="15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братская могила советских воинов, участвовавших </a:t>
            </a:r>
            <a:r>
              <a:rPr lang="ru-RU" sz="1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</a:t>
            </a:r>
            <a:r>
              <a:rPr lang="ru-RU" sz="15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войне. В 50-е годы в братскую могилу были перезахоронены останки павших воинов из одиночных захоронений и братских  могил :деревни Глуховка, Малиновка, Городок,Хлусы, Малые Немки, Яново, Столбун, Железники, Слободка, Александровка, Перелёвка; поселки- Нинель, Затишье, Юрга, Калинин и окраины деревень </a:t>
            </a:r>
          </a:p>
          <a:p>
            <a:pPr algn="ctr"/>
            <a:r>
              <a:rPr lang="ru-RU" sz="15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Великие Немки, Новомихайловка, Слободка</a:t>
            </a:r>
            <a:endParaRPr lang="ru-RU" sz="150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068" y="2045566"/>
            <a:ext cx="7157284" cy="45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11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61156" y="485423"/>
            <a:ext cx="100044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Третьим пунктом туристического маршрута является братская могила красных партизан (первая мировая война). В сентябре 1918 года  германские оккупанты расстреляли раненных в боях за деревню Перелёвку и взятых в плен 17 партизан</a:t>
            </a:r>
            <a:endParaRPr lang="ru-RU">
              <a:effectLst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D:\А.О.И. для работы 2015-2021\все фотографии\09 мая 2019, памятники\IMG_20190427_094156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922300" y="1550505"/>
            <a:ext cx="8282119" cy="4996069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466737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61155" y="485423"/>
            <a:ext cx="9355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Четвертым пунктом туристического маршрута является братская могила советских воинов 197 Брянской и 287 стрелковой дивизии и партизана Гаврилы  И.К.</a:t>
            </a:r>
            <a:endParaRPr lang="ru-RU">
              <a:effectLst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b="11170"/>
          <a:stretch>
            <a:fillRect/>
          </a:stretch>
        </p:blipFill>
        <p:spPr>
          <a:xfrm>
            <a:off x="2213112" y="1410272"/>
            <a:ext cx="7633975" cy="50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257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Шаблон «Музыка» 20" id="{6D77C8F9-CFCE-40FC-B5F6-435D38EE9470}" vid="{F34FA8F5-841E-40DE-8611-14AB73BA0E7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SPecialiST RePack</Company>
  <PresentationFormat>Широкоэкранный</PresentationFormat>
  <Paragraphs>30</Paragraphs>
  <Slides>15</Slides>
  <Notes>0</Notes>
  <TotalTime>6151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baseType="lpstr" size="23">
      <vt:lpstr>Arial</vt:lpstr>
      <vt:lpstr>Calibri Light</vt:lpstr>
      <vt:lpstr>Calibri</vt:lpstr>
      <vt:lpstr>AGReverance</vt:lpstr>
      <vt:lpstr>Times New Roman</vt:lpstr>
      <vt:lpstr>Wingdings 3</vt:lpstr>
      <vt:lpstr>Trebuchet MS</vt:lpstr>
      <vt:lpstr>Специальное оформление</vt:lpstr>
      <vt:lpstr/>
      <vt:lpstr>Расположение Светиловичского сельсовета и маршрут</vt:lpstr>
      <vt:lpstr>Титульный маршрут Светиловичского сельсовета. Знакомство с  историко-культурным наследием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Шаблон Зимний</dc:title>
  <dc:creator>Viktoriya Polshkova</dc:creator>
  <cp:keywords>пользовательские шаблоны;шаблоны музыка;шаблоны для создания презентации;шаблоны музыкальные;зима;зима;зимний шаблон</cp:keywords>
  <cp:lastModifiedBy>win_10</cp:lastModifiedBy>
  <cp:revision>452</cp:revision>
  <dcterms:created xsi:type="dcterms:W3CDTF">2016-12-23T04:59:06Z</dcterms:created>
  <dcterms:modified xsi:type="dcterms:W3CDTF">2026-09-03T08:04:45Z</dcterms:modified>
  <dc:subject>зима</dc:subject>
</cp:coreProperties>
</file>