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fntdata" ContentType="application/x-fontdata"/>
  <Default Extension="png" ContentType="image/png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/Relationships>
</file>

<file path=ppt/presentation.xml><?xml version="1.0" encoding="utf-8"?>
<!--Generated by Aspose.Slides for .NET 19.12-->
<p:presentation xmlns:r="http://schemas.openxmlformats.org/officeDocument/2006/relationships" xmlns:a="http://schemas.openxmlformats.org/drawingml/2006/main" xmlns:p="http://schemas.openxmlformats.org/presentationml/2006/main" embedTrueTypeFonts="1">
  <p:sldMasterIdLst>
    <p:sldMasterId id="2147483680" r:id="rId1"/>
    <p:sldMasterId id="2147483926" r:id="rId2"/>
  </p:sldMasterIdLst>
  <p:notesMasterIdLst>
    <p:notesMasterId r:id="rId3"/>
  </p:notesMasterIdLst>
  <p:sldIdLst>
    <p:sldId id="256" r:id="rId4"/>
    <p:sldId id="378" r:id="rId5"/>
    <p:sldId id="379" r:id="rId6"/>
    <p:sldId id="381" r:id="rId7"/>
    <p:sldId id="380" r:id="rId8"/>
    <p:sldId id="382" r:id="rId9"/>
    <p:sldId id="377" r:id="rId10"/>
    <p:sldId id="296" r:id="rId11"/>
    <p:sldId id="376" r:id="rId12"/>
    <p:sldId id="383" r:id="rId13"/>
    <p:sldId id="385" r:id="rId14"/>
    <p:sldId id="386" r:id="rId15"/>
  </p:sldIdLst>
  <p:sldSz cx="12192000" cy="6858000"/>
  <p:notesSz cx="6858000" cy="9144000"/>
  <p:embeddedFontLst>
    <p:embeddedFont>
      <p:font typeface="Century Gothic" panose="020B0502020202020204" pitchFamily="34" charset="0"/>
      <p:regular r:id="rId17"/>
      <p:bold r:id="rId18"/>
      <p:italic r:id="rId19"/>
      <p:boldItalic r:id="rId20"/>
    </p:embeddedFont>
    <p:embeddedFont>
      <p:font typeface="AGReverance" panose="020B0604020202020204"/>
      <p:regular r:id="rId21"/>
    </p:embeddedFont>
    <p:embeddedFont>
      <p:font typeface="Calibri Light" panose="020F0302020204030204" pitchFamily="34" charset="0"/>
      <p:regular r:id="rId22"/>
      <p:italic r:id="rId23"/>
    </p:embeddedFont>
    <p:embeddedFont>
      <p:font typeface="Calibri" panose="020F0502020204030204" pitchFamily="34" charset="0"/>
      <p:regular r:id="rId24"/>
      <p:bold r:id="rId25"/>
      <p:italic r:id="rId26"/>
      <p:boldItalic r:id="rId27"/>
    </p:embeddedFont>
    <p:embeddedFont>
      <p:font typeface="Wingdings 3" panose="05040102010807070707" pitchFamily="18" charset="2"/>
      <p:regular r:id="rId28"/>
    </p:embeddedFont>
  </p:embeddedFontLst>
  <p:custDataLst>
    <p:tags r:id="rId16"/>
  </p:custDataLst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8D6ACDD-9C0F-446C-B544-0D6A37ED2912}">
          <p14:sldIdLst>
            <p14:sldId id="256"/>
            <p14:sldId id="378"/>
            <p14:sldId id="379"/>
            <p14:sldId id="381"/>
            <p14:sldId id="380"/>
            <p14:sldId id="382"/>
            <p14:sldId id="377"/>
            <p14:sldId id="296"/>
            <p14:sldId id="376"/>
            <p14:sldId id="383"/>
            <p14:sldId id="385"/>
            <p14:sldId id="386"/>
          </p14:sldIdLst>
        </p14:section>
        <p14:section name="Раздел без заголовка" id="{B5044DB4-FF56-45D3-B113-3ADAC4089D4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3009D7"/>
    <a:srgbClr val="318CB4"/>
    <a:srgbClr val="BC0FD6"/>
    <a:srgbClr val="0099FF"/>
    <a:srgbClr val="84A6C7"/>
    <a:srgbClr val="BFD3E4"/>
    <a:srgbClr val="F0CECD"/>
    <a:srgbClr val="DCAC85"/>
    <a:srgbClr val="5ACD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8892" autoAdjust="0"/>
    <p:restoredTop sz="94660"/>
  </p:normalViewPr>
  <p:slideViewPr>
    <p:cSldViewPr snapToGrid="0">
      <p:cViewPr varScale="1">
        <p:scale>
          <a:sx n="72" d="100"/>
          <a:sy n="72" d="100"/>
        </p:scale>
        <p:origin x="54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 /><Relationship Id="rId10" Type="http://schemas.openxmlformats.org/officeDocument/2006/relationships/slide" Target="slides/slide7.xml" /><Relationship Id="rId11" Type="http://schemas.openxmlformats.org/officeDocument/2006/relationships/slide" Target="slides/slide8.xml" /><Relationship Id="rId12" Type="http://schemas.openxmlformats.org/officeDocument/2006/relationships/slide" Target="slides/slide9.xml" /><Relationship Id="rId13" Type="http://schemas.openxmlformats.org/officeDocument/2006/relationships/slide" Target="slides/slide10.xml" /><Relationship Id="rId14" Type="http://schemas.openxmlformats.org/officeDocument/2006/relationships/slide" Target="slides/slide11.xml" /><Relationship Id="rId15" Type="http://schemas.openxmlformats.org/officeDocument/2006/relationships/slide" Target="slides/slide12.xml" /><Relationship Id="rId16" Type="http://schemas.openxmlformats.org/officeDocument/2006/relationships/tags" Target="tags/tag1.xml" /><Relationship Id="rId17" Type="http://schemas.openxmlformats.org/officeDocument/2006/relationships/font" Target="fonts/font1.fntdata" /><Relationship Id="rId18" Type="http://schemas.openxmlformats.org/officeDocument/2006/relationships/font" Target="fonts/font2.fntdata" /><Relationship Id="rId19" Type="http://schemas.openxmlformats.org/officeDocument/2006/relationships/font" Target="fonts/font3.fntdata" /><Relationship Id="rId2" Type="http://schemas.openxmlformats.org/officeDocument/2006/relationships/slideMaster" Target="slideMasters/slideMaster2.xml" /><Relationship Id="rId20" Type="http://schemas.openxmlformats.org/officeDocument/2006/relationships/font" Target="fonts/font4.fntdata" /><Relationship Id="rId21" Type="http://schemas.openxmlformats.org/officeDocument/2006/relationships/font" Target="fonts/font5.fntdata" /><Relationship Id="rId22" Type="http://schemas.openxmlformats.org/officeDocument/2006/relationships/font" Target="fonts/font6.fntdata" /><Relationship Id="rId23" Type="http://schemas.openxmlformats.org/officeDocument/2006/relationships/font" Target="fonts/font7.fntdata" /><Relationship Id="rId24" Type="http://schemas.openxmlformats.org/officeDocument/2006/relationships/font" Target="fonts/font8.fntdata" /><Relationship Id="rId25" Type="http://schemas.openxmlformats.org/officeDocument/2006/relationships/font" Target="fonts/font9.fntdata" /><Relationship Id="rId26" Type="http://schemas.openxmlformats.org/officeDocument/2006/relationships/font" Target="fonts/font10.fntdata" /><Relationship Id="rId27" Type="http://schemas.openxmlformats.org/officeDocument/2006/relationships/font" Target="fonts/font11.fntdata" /><Relationship Id="rId28" Type="http://schemas.openxmlformats.org/officeDocument/2006/relationships/font" Target="fonts/font12.fntdata" /><Relationship Id="rId29" Type="http://schemas.openxmlformats.org/officeDocument/2006/relationships/presProps" Target="presProps.xml" /><Relationship Id="rId3" Type="http://schemas.openxmlformats.org/officeDocument/2006/relationships/notesMaster" Target="notesMasters/notesMaster1.xml" /><Relationship Id="rId30" Type="http://schemas.openxmlformats.org/officeDocument/2006/relationships/viewProps" Target="viewProps.xml" /><Relationship Id="rId31" Type="http://schemas.openxmlformats.org/officeDocument/2006/relationships/theme" Target="theme/theme1.xml" /><Relationship Id="rId32" Type="http://schemas.openxmlformats.org/officeDocument/2006/relationships/tableStyles" Target="tableStyles.xml" /><Relationship Id="rId4" Type="http://schemas.openxmlformats.org/officeDocument/2006/relationships/slide" Target="slides/slide1.xml" /><Relationship Id="rId5" Type="http://schemas.openxmlformats.org/officeDocument/2006/relationships/slide" Target="slides/slide2.xml" /><Relationship Id="rId6" Type="http://schemas.openxmlformats.org/officeDocument/2006/relationships/slide" Target="slides/slide3.xml" /><Relationship Id="rId7" Type="http://schemas.openxmlformats.org/officeDocument/2006/relationships/slide" Target="slides/slide4.xml" /><Relationship Id="rId8" Type="http://schemas.openxmlformats.org/officeDocument/2006/relationships/slide" Target="slides/slide5.xml" /><Relationship Id="rId9" Type="http://schemas.openxmlformats.org/officeDocument/2006/relationships/slide" Target="slides/slide6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GReverance" panose="020b0604020202020204"/>
              </a:defRPr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GReverance" panose="020b0604020202020204"/>
              </a:defRPr>
            </a:lvl1pPr>
          </a:lstStyle>
          <a:p>
            <a:fld id="{730A7450-2129-4675-947B-DDC45D8E2F17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GReverance" panose="020b0604020202020204"/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GReverance" panose="020b0604020202020204"/>
              </a:defRPr>
            </a:lvl1pPr>
          </a:lstStyle>
          <a:p>
            <a:fld id="{F5B7291F-9614-41EB-AE3F-15A75D2E047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224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AGReverance" panose="020b060402020202020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AGReverance" panose="020b060402020202020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AGReverance" panose="020b060402020202020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AGReverance" panose="020b060402020202020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AGReverance" panose="020b060402020202020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</a:xfrm>
      </p:grpSpPr>
    </p:spTree>
    <p:extLst>
      <p:ext uri="{BB962C8B-B14F-4D97-AF65-F5344CB8AC3E}">
        <p14:creationId xmlns:p14="http://schemas.microsoft.com/office/powerpoint/2010/main" val="3279433104"/>
      </p:ext>
    </p:extLst>
  </p:cSld>
  <p:clrMapOvr>
    <a:masterClrMapping/>
  </p:clrMapOvr>
  <p:transition spd="slow">
    <p:blinds dir="vert"/>
  </p:transition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image" Target="../media/image2.jpeg" /><Relationship Id="rId3" Type="http://schemas.openxmlformats.org/officeDocument/2006/relationships/theme" Target="../theme/theme1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.png" /><Relationship Id="rId3" Type="http://schemas.openxmlformats.org/officeDocument/2006/relationships/theme" Target="../theme/theme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078" y="-17265"/>
            <a:ext cx="11685843" cy="6858001"/>
          </a:xfrm>
          <a:prstGeom prst="rect">
            <a:avLst/>
          </a:prstGeom>
          <a:effectLst>
            <a:softEdge rad="4318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GReverance" panose="020b0604020202020204"/>
              </a:defRPr>
            </a:lvl1pPr>
          </a:lstStyle>
          <a:p>
            <a:fld id="{3A5F2145-156A-42FF-BB80-E8D664DB7725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GReverance" panose="020b0604020202020204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GReverance" panose="020b0604020202020204"/>
              </a:defRPr>
            </a:lvl1pPr>
          </a:lstStyle>
          <a:p>
            <a:fld id="{7933B086-ECE1-477D-A8D4-2F30CBE9B086}" type="slidenum">
              <a:rPr lang="ru-RU" smtClean="0"/>
              <a:t>‹#›</a:t>
            </a:fld>
            <a:endParaRPr lang="ru-RU"/>
          </a:p>
        </p:txBody>
      </p:sp>
      <p:sp>
        <p:nvSpPr>
          <p:cNvPr id="7" name="AutoShape 2" descr="Картинки по запросу маски для фотошопа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AGReverance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583478295"/>
      </p:ext>
    </p:extLst>
  </p:cSld>
  <p:clrMap bg1="lt1" tx1="dk1" bg2="lt2" tx2="dk2" accent1="accent1" accent2="accent2" accent3="accent3" accent4="accent4" accent5="accent5" accent6="accent6" hlink="hlink" folHlink="folHlink"/>
  <p:transition spd="slow">
    <p:blinds dir="vert"/>
  </p:transition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GReverance" panose="020b0604020202020204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GReverance" panose="020b0604020202020204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GReverance" panose="020b0604020202020204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GReverance" panose="020b0604020202020204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GReverance" panose="020b0604020202020204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rect l="0" t="0" r="r" b="b"/>
              <a:pathLst>
                <a:path w="140" h="503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rect l="0" t="0" r="r" b="b"/>
              <a:pathLst>
                <a:path w="41" h="221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  <p:txBody>
            <a:bodyPr/>
            <a:lstStyle/>
            <a:p/>
          </p:txBody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rect l="0" t="0" r="r" b="b"/>
              <a:pathLst>
                <a:path w="90" h="206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rect l="0" t="0" r="r" b="b"/>
              <a:pathLst>
                <a:path w="25" h="52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rect l="0" t="0" r="r" b="b"/>
              <a:pathLst>
                <a:path w="28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/>
          </p:txBody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rect l="0" t="0" r="r" b="b"/>
              <a:pathLst>
                <a:path w="44" h="110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/>
            <a:lstStyle/>
            <a:p/>
          </p:txBody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/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5F2145-156A-42FF-BB80-E8D664DB7725}" type="datetimeFigureOut">
              <a:rPr lang="ru-RU" smtClean="0"/>
              <a:t>02.09.2026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933B086-ECE1-477D-A8D4-2F30CBE9B086}" type="slidenum">
              <a:rPr lang="ru-RU" smtClean="0"/>
              <a:t>‹#›</a:t>
            </a:fld>
            <a:endParaRPr lang="ru-RU"/>
          </a:p>
        </p:txBody>
      </p:sp>
      <p:pic>
        <p:nvPicPr>
          <p:cNvPr id="36" name="Рисунок 3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078" y="-17265"/>
            <a:ext cx="11685843" cy="6858001"/>
          </a:xfrm>
          <a:prstGeom prst="rect">
            <a:avLst/>
          </a:prstGeom>
          <a:effectLst>
            <a:softEdge rad="431800"/>
          </a:effectLst>
        </p:spPr>
      </p:pic>
      <p:sp>
        <p:nvSpPr>
          <p:cNvPr id="37" name="AutoShape 2" descr="Картинки по запросу маски для фотошопа png"/>
          <p:cNvSpPr>
            <a:spLocks noChangeAspect="1" noChangeArrowheads="1"/>
          </p:cNvSpPr>
          <p:nvPr userDrawn="1"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latin typeface="AGReverance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4096455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3" r:id="rId1"/>
  </p:sldLayoutIdLst>
  <p:transition spd="slow">
    <p:blinds dir="vert"/>
  </p:transition>
  <p:timing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ct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3.jpe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0.jpeg" /><Relationship Id="rId3" Type="http://schemas.openxmlformats.org/officeDocument/2006/relationships/image" Target="../media/image11.jpe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2.jpeg" /><Relationship Id="rId3" Type="http://schemas.openxmlformats.org/officeDocument/2006/relationships/image" Target="../media/image13.jpeg" /><Relationship Id="rId4" Type="http://schemas.openxmlformats.org/officeDocument/2006/relationships/image" Target="../media/image14.jpe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15.jpeg" /><Relationship Id="rId3" Type="http://schemas.openxmlformats.org/officeDocument/2006/relationships/image" Target="../media/image16.jpeg" /><Relationship Id="rId4" Type="http://schemas.openxmlformats.org/officeDocument/2006/relationships/image" Target="../media/image17.jpe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jpe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4.jpe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5.jpeg" /><Relationship Id="rId3" Type="http://schemas.openxmlformats.org/officeDocument/2006/relationships/image" Target="../media/image6.jpeg" /><Relationship Id="rId4" Type="http://schemas.openxmlformats.org/officeDocument/2006/relationships/image" Target="../media/image4.jpe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7.jpeg" /><Relationship Id="rId3" Type="http://schemas.openxmlformats.org/officeDocument/2006/relationships/image" Target="../media/image8.jpeg" /><Relationship Id="rId4" Type="http://schemas.openxmlformats.org/officeDocument/2006/relationships/image" Target="../media/image4.jpe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image" Target="../media/image9.jpeg" /><Relationship Id="rId3" Type="http://schemas.openxmlformats.org/officeDocument/2006/relationships/image" Target="../media/image4.jpe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171" name="Заголовок 1"/>
          <p:cNvSpPr>
            <a:spLocks noGrp="1"/>
          </p:cNvSpPr>
          <p:nvPr>
            <p:ph type="ctrTitle" idx="4294967295"/>
          </p:nvPr>
        </p:nvSpPr>
        <p:spPr>
          <a:xfrm>
            <a:off x="0" y="-1"/>
            <a:ext cx="12192000" cy="6858001"/>
          </a:xfrm>
          <a:blipFill>
            <a:blip r:embed="rId2"/>
            <a:tile tx="0" ty="0" sx="100000" sy="100000" flip="none" algn="tl"/>
          </a:blipFill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algn="ctr"/>
            <a:br>
              <a:rPr lang="ru-RU" sz="65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GReverance" pitchFamily="2" charset="0"/>
              </a:rPr>
            </a:br>
            <a:r>
              <a:rPr lang="ru-RU" sz="80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Туристический маршрут </a:t>
            </a:r>
            <a:br>
              <a:rPr lang="ru-RU" sz="80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0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 Неглюбскому сельсовету</a:t>
            </a:r>
            <a:endParaRPr lang="ru-RU" sz="6500" b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 p14:dur="1250">
        <p15:prstTrans prst="pageCurlDouble"/>
      </p:transition>
    </mc:Choice>
    <mc:Fallback>
      <p:transition spd="slow">
        <p:fade/>
      </p:transition>
    </mc:Fallback>
  </mc:AlternateContent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4" t="6184" r="-1304" b="10145"/>
          <a:stretch>
            <a:fillRect/>
          </a:stretch>
        </p:blipFill>
        <p:spPr>
          <a:xfrm>
            <a:off x="0" y="0"/>
            <a:ext cx="10164327" cy="5738192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1847"/>
          <a:stretch>
            <a:fillRect/>
          </a:stretch>
        </p:blipFill>
        <p:spPr>
          <a:xfrm rot="20940056">
            <a:off x="940904" y="3773167"/>
            <a:ext cx="12192000" cy="3197477"/>
          </a:xfrm>
          <a:prstGeom prst="rect">
            <a:avLst/>
          </a:prstGeom>
        </p:spPr>
      </p:pic>
      <p:sp>
        <p:nvSpPr>
          <p:cNvPr id="4" name="Овал 3"/>
          <p:cNvSpPr/>
          <p:nvPr/>
        </p:nvSpPr>
        <p:spPr>
          <a:xfrm>
            <a:off x="119270" y="132522"/>
            <a:ext cx="7500730" cy="10204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smtClean="0"/>
              <a:t>«</a:t>
            </a:r>
            <a:r>
              <a:rPr lang="ru-RU" sz="2400" err="1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Неглюбский сельский центр ткачества </a:t>
            </a:r>
            <a:r>
              <a:rPr lang="ru-RU" sz="2400" smtClean="0"/>
              <a:t>»</a:t>
            </a:r>
            <a:endParaRPr lang="ru-RU" sz="2400"/>
          </a:p>
        </p:txBody>
      </p:sp>
    </p:spTree>
    <p:extLst>
      <p:ext uri="{BB962C8B-B14F-4D97-AF65-F5344CB8AC3E}">
        <p14:creationId xmlns:p14="http://schemas.microsoft.com/office/powerpoint/2010/main" val="2959592369"/>
      </p:ext>
    </p:extLst>
  </p:cSld>
  <p:clrMapOvr>
    <a:masterClrMapping/>
  </p:clrMapOvr>
  <p:transition spd="slow">
    <p:blinds dir="vert"/>
  </p:transition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818"/>
          <a:stretch>
            <a:fillRect/>
          </a:stretch>
        </p:blipFill>
        <p:spPr>
          <a:xfrm>
            <a:off x="1126435" y="3065740"/>
            <a:ext cx="9833113" cy="399915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29447">
            <a:off x="4661237" y="105239"/>
            <a:ext cx="7116416" cy="320936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5" t="-1" r="23675" b="531"/>
          <a:stretch>
            <a:fillRect/>
          </a:stretch>
        </p:blipFill>
        <p:spPr>
          <a:xfrm rot="21327228">
            <a:off x="665114" y="-45992"/>
            <a:ext cx="3856383" cy="3511827"/>
          </a:xfrm>
          <a:prstGeom prst="rect">
            <a:avLst/>
          </a:prstGeom>
        </p:spPr>
      </p:pic>
      <p:sp>
        <p:nvSpPr>
          <p:cNvPr id="6" name="Овал 5"/>
          <p:cNvSpPr/>
          <p:nvPr/>
        </p:nvSpPr>
        <p:spPr>
          <a:xfrm>
            <a:off x="4691270" y="2902226"/>
            <a:ext cx="7500730" cy="10204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smtClean="0">
                <a:solidFill>
                  <a:srgbClr val="FFFFFF"/>
                </a:solidFill>
              </a:rPr>
              <a:t>«</a:t>
            </a:r>
            <a:r>
              <a:rPr lang="ru-RU" sz="2400"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Музей самобытности и старообрядческого образа жизни</a:t>
            </a:r>
            <a:r>
              <a:rPr lang="ru-RU" sz="2400" smtClean="0">
                <a:solidFill>
                  <a:srgbClr val="FFFFFF"/>
                </a:solidFill>
              </a:rPr>
              <a:t>»</a:t>
            </a:r>
            <a:endParaRPr lang="ru-RU" sz="24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0798077"/>
      </p:ext>
    </p:extLst>
  </p:cSld>
  <p:clrMapOvr>
    <a:masterClrMapping/>
  </p:clrMapOvr>
  <p:transition spd="slow">
    <p:blinds dir="vert"/>
  </p:transition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45435"/>
            <a:ext cx="12192000" cy="5486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66"/>
          <a:stretch>
            <a:fillRect/>
          </a:stretch>
        </p:blipFill>
        <p:spPr>
          <a:xfrm>
            <a:off x="1166193" y="3621157"/>
            <a:ext cx="12192000" cy="4230105"/>
          </a:xfrm>
          <a:prstGeom prst="rect">
            <a:avLst/>
          </a:prstGeom>
        </p:spPr>
      </p:pic>
      <p:sp>
        <p:nvSpPr>
          <p:cNvPr id="7" name="Овал 6"/>
          <p:cNvSpPr/>
          <p:nvPr/>
        </p:nvSpPr>
        <p:spPr>
          <a:xfrm>
            <a:off x="5506280" y="3434295"/>
            <a:ext cx="4565373" cy="102041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mtClean="0"/>
              <a:t>«Кросенцы»</a:t>
            </a:r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78" r="34131"/>
          <a:stretch>
            <a:fillRect/>
          </a:stretch>
        </p:blipFill>
        <p:spPr>
          <a:xfrm>
            <a:off x="0" y="2726635"/>
            <a:ext cx="5168348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8637256"/>
      </p:ext>
    </p:extLst>
  </p:cSld>
  <p:clrMapOvr>
    <a:masterClrMapping/>
  </p:clrMapOvr>
  <p:transition spd="slow">
    <p:blinds dir="vert"/>
  </p:transition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Прямоугольник 1"/>
          <p:cNvSpPr/>
          <p:nvPr/>
        </p:nvSpPr>
        <p:spPr>
          <a:xfrm>
            <a:off x="1364973" y="689113"/>
            <a:ext cx="8613914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МАРШРУТА Маршрут – комбинированный; </a:t>
            </a:r>
            <a:endParaRPr lang="ru-RU" sz="40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Вид </a:t>
            </a:r>
            <a:r>
              <a:rPr 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историко-этнографический;</a:t>
            </a:r>
          </a:p>
          <a:p>
            <a:pPr algn="ctr"/>
            <a:r>
              <a:rPr lang="ru-RU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Средство передвижения – велосипед, автомобиль, </a:t>
            </a:r>
            <a:r>
              <a:rPr lang="ru-RU" sz="40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автобус.</a:t>
            </a:r>
            <a:endParaRPr lang="ru-RU" sz="40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822387"/>
      </p:ext>
    </p:extLst>
  </p:cSld>
  <p:clrMapOvr>
    <a:masterClrMapping/>
  </p:clrMapOvr>
  <p:transition spd="slow">
    <p:blinds dir="vert"/>
  </p:transition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20624"/>
            <a:ext cx="12192000" cy="610833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</a:pPr>
            <a:r>
              <a:rPr lang="ru-RU" sz="2400" b="1" kern="10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Историческая справка</a:t>
            </a:r>
            <a:endParaRPr lang="ru-RU" sz="2000" b="1" kern="100">
              <a:solidFill>
                <a:srgbClr val="0F476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r>
              <a:rPr lang="ru-RU">
                <a:solidFill>
                  <a:srgbClr val="000000"/>
                </a:solidFill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В далёкие времена наш край входил в состав Киевской Руси. С её раздроблением наша территория оказалась в составе Черниговского княжества. Татаро-монгольские орды опустошили Черниговщину. Край обезлюдел. За 400 последующих лет на землях Северной Черниговщины отгремело более 200 войн и междоусобиц, что препятствовало заселению. С 1356 года наши земли входили в состав Литвы, а в 1686 году наш край окончательно вошёл в состав Русского государства. В 1720 году указом Петра I земля села Неглюбки была передана во владение Киево-Печерской Лавры и вошла в состав Бобовицкой волости, сотни Новоместной, Стародубского полка.</a:t>
            </a:r>
            <a:endParaRPr lang="ru-RU" sz="1100">
              <a:latin typeface="Times New Roman" panose="02020603050405020304" pitchFamily="18" charset="0"/>
              <a:ea typeface="Aptos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r>
              <a:rPr lang="ru-RU">
                <a:solidFill>
                  <a:srgbClr val="000000"/>
                </a:solidFill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Село находилось над присмотром чепцов-управителей и надсмотрщиков, присылавшихся Лаврой. Крестьяне выполняли обычную барщину 2 – 3 дня в неделю от двора. Иногда заставляли работать по 6 дней в неделю, что вызывало конфликты со службой Лавры. Основным занятием было хлебопашество, выделка пеньки.</a:t>
            </a:r>
            <a:endParaRPr lang="ru-RU" sz="1100">
              <a:latin typeface="Times New Roman" panose="02020603050405020304" pitchFamily="18" charset="0"/>
              <a:ea typeface="Aptos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r>
              <a:rPr lang="ru-RU">
                <a:solidFill>
                  <a:srgbClr val="000000"/>
                </a:solidFill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Первая подробная перепись населения Молороссии была проведена в 1723 г. Накануне первой переписи населения край серьёзно пострадал от болезней и засухи.</a:t>
            </a:r>
            <a:endParaRPr lang="ru-RU" sz="1100">
              <a:latin typeface="Times New Roman" panose="02020603050405020304" pitchFamily="18" charset="0"/>
              <a:ea typeface="Aptos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r>
              <a:rPr lang="ru-RU">
                <a:solidFill>
                  <a:srgbClr val="000000"/>
                </a:solidFill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В 1723 г. жители «Неглювки» значились как монастырские крестьяне, здесь числилось 47 дворов и 14 хат безземельных бобылей.</a:t>
            </a:r>
            <a:endParaRPr lang="ru-RU" sz="1100">
              <a:latin typeface="Times New Roman" panose="02020603050405020304" pitchFamily="18" charset="0"/>
              <a:ea typeface="Aptos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r>
              <a:rPr lang="ru-RU">
                <a:solidFill>
                  <a:srgbClr val="000000"/>
                </a:solidFill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В 1772 году земли восточной Беларуси были присоединены к России. Неглюбка с 1781 года входила в состав Бобовицкой экономической волости, а с 1786 года по 1918 – в Суражском уезде Черниговской губернии.</a:t>
            </a:r>
            <a:endParaRPr lang="ru-RU" sz="1100">
              <a:latin typeface="Times New Roman" panose="02020603050405020304" pitchFamily="18" charset="0"/>
              <a:ea typeface="Aptos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r>
              <a:rPr lang="ru-RU">
                <a:solidFill>
                  <a:srgbClr val="000000"/>
                </a:solidFill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По статистическому описанию в 1781 г. в Неглюбке было 39 дворов крестьянских, 117 хат и 18 хат бездворных. Включение жителей Неглюбки в состав государственных крестьян оказало сильное влияние на их благосостояние и дальнейшее развитие. В 1781 г. проживало около 500 человек, а по ревизии 1816 г. их стало вдвое больше. Во время же монастырской власти за период между переписями 1723 и 1781 г.г. уменьшилось число зажиточных крестьян с 47 дворов до 39, но население увеличилось за счёт бедных крестьян</a:t>
            </a:r>
            <a:r>
              <a:rPr lang="ru-RU" smtClean="0">
                <a:solidFill>
                  <a:srgbClr val="000000"/>
                </a:solidFill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.</a:t>
            </a:r>
            <a:endParaRPr lang="ru-RU" sz="1100">
              <a:latin typeface="Times New Roman" panose="02020603050405020304" pitchFamily="18" charset="0"/>
              <a:ea typeface="Aptos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757274"/>
      </p:ext>
    </p:extLst>
  </p:cSld>
  <p:clrMapOvr>
    <a:masterClrMapping/>
  </p:clrMapOvr>
  <p:transition spd="slow">
    <p:blinds dir="vert"/>
  </p:transition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03408"/>
            <a:ext cx="12192000" cy="590931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spcAft>
                <a:spcPct val="0"/>
              </a:spcAft>
            </a:pPr>
            <a:r>
              <a:rPr lang="ru-RU">
                <a:solidFill>
                  <a:srgbClr val="000000"/>
                </a:solidFill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Монастырская власть была для крестьян легче помещичьей, но бедные песчаные и болотистые земли не приносили значительных доходов. Лаврские крестьяне были обязаны платить налог не только лавре, но и государству. Размер оброка постоянно возрастал: 1724 – 40 коп, 1745 – 55 коп, 1760 – 1 руб, 1768 – 2 руб. Случались и засухи, и падёжи скота. «Особенно большим был падёж животных в 1744 г.»</a:t>
            </a:r>
            <a:endParaRPr lang="ru-RU" sz="1100">
              <a:latin typeface="Times New Roman" panose="02020603050405020304" pitchFamily="18" charset="0"/>
              <a:ea typeface="Aptos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endParaRPr lang="ru-RU" smtClean="0">
              <a:solidFill>
                <a:srgbClr val="000000"/>
              </a:solidFill>
              <a:latin typeface="Times New Roman" panose="02020603050405020304" pitchFamily="18" charset="0"/>
              <a:ea typeface="Aptos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r>
              <a:rPr lang="ru-RU" smtClean="0">
                <a:solidFill>
                  <a:srgbClr val="000000"/>
                </a:solidFill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Крестьяне </a:t>
            </a:r>
            <a:r>
              <a:rPr lang="ru-RU">
                <a:solidFill>
                  <a:srgbClr val="000000"/>
                </a:solidFill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жили здесь исключительно хлебопашеством … на почве, истощённой вековыми посевами зерновых культур, население разводило рожь, овёс, гречиху, немного ячменя и гороха. На огородах высевали картофель и коноплю. Поля не удобрялись… конопляники служили единственным источником денежного дохода. Земледельческими орудиями служила деревянная соха с 2 сошниками и борона из берёзовых прутьев с дубовыми зубьями …малорослыми и слабосильными были не только лошади, но и коровы. В состав земледельческих орудий входили лёгкие деревянные телеги, не имевшие ни одного железного гвоздя … конская сбруя была самой дешёвой: хомут нередко свит из соломы, шлея связана их пеньковой или посконной тесьмы, гужи и вожжи сделаны из лычных или пеньковых верёвок. Такой же дешёвой, изготовлявшейся собственными руками из собственного сукна и холста, была крестьянская одежда… На рынке покупали очень немного предметов: косу на 4 года, серп на 10 лет, колёса для телеги, железо для хозяйственных поделок, дёготь и соль. На самые необходимые денежные расходы требовалось около 30 рублей ассигнациями в год.</a:t>
            </a:r>
            <a:endParaRPr lang="ru-RU" sz="1100">
              <a:latin typeface="Times New Roman" panose="02020603050405020304" pitchFamily="18" charset="0"/>
              <a:ea typeface="Aptos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r>
              <a:rPr lang="ru-RU">
                <a:solidFill>
                  <a:srgbClr val="000000"/>
                </a:solidFill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Сведений о Неглюбке в XVIII в. очень мало. Материалы этого периода храняться в архивах Украины.</a:t>
            </a:r>
            <a:endParaRPr lang="ru-RU" sz="1100">
              <a:latin typeface="Times New Roman" panose="02020603050405020304" pitchFamily="18" charset="0"/>
              <a:ea typeface="Aptos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r>
              <a:rPr lang="ru-RU">
                <a:solidFill>
                  <a:srgbClr val="000000"/>
                </a:solidFill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К 1850 году Неглюбка стала волостным селом. По сравнению с 1816 г. население увеличилось почти в два раза.</a:t>
            </a:r>
            <a:endParaRPr lang="ru-RU" sz="1100">
              <a:latin typeface="Times New Roman" panose="02020603050405020304" pitchFamily="18" charset="0"/>
              <a:ea typeface="Aptos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r>
              <a:rPr lang="ru-RU">
                <a:solidFill>
                  <a:srgbClr val="000000"/>
                </a:solidFill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В 1877 г. в Неглюбке было 431 двор. Из этого числа 78,7% дворов владели до 15 десятин земли, 8,6% – от 15 до 20 десятин, 12,7% – более 20 десятин. На один зажиточный двор приходилось более 25 десятин земли. Нехватка земли вынуждала крестьян брать её в аренду. В Неглюбке крестьяне арендовали 200 десятин земли, что составляло 3,8% от общей площади земель.</a:t>
            </a:r>
            <a:endParaRPr lang="ru-RU" sz="1100">
              <a:latin typeface="Times New Roman" panose="02020603050405020304" pitchFamily="18" charset="0"/>
              <a:ea typeface="Aptos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0608824"/>
      </p:ext>
    </p:extLst>
  </p:cSld>
  <p:clrMapOvr>
    <a:masterClrMapping/>
  </p:clrMapOvr>
  <p:transition spd="slow">
    <p:blinds dir="vert"/>
  </p:transition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20624"/>
            <a:ext cx="12192000" cy="6186309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>
              <a:spcAft>
                <a:spcPct val="0"/>
              </a:spcAft>
            </a:pPr>
            <a:r>
              <a:rPr lang="ru-RU">
                <a:solidFill>
                  <a:srgbClr val="000000"/>
                </a:solidFill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В 1872 году в округе свирепствовала холера, в 1873 – оспа, население Неглюбки уменьшилось на 118 человек за два года.</a:t>
            </a:r>
            <a:endParaRPr lang="ru-RU">
              <a:latin typeface="Times New Roman" panose="02020603050405020304" pitchFamily="18" charset="0"/>
              <a:ea typeface="Aptos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r>
              <a:rPr lang="ru-RU">
                <a:solidFill>
                  <a:srgbClr val="000000"/>
                </a:solidFill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В 1886 году государственные крестьяне получили право полной собственности на выкуп за землю.</a:t>
            </a:r>
            <a:endParaRPr lang="ru-RU">
              <a:latin typeface="Times New Roman" panose="02020603050405020304" pitchFamily="18" charset="0"/>
              <a:ea typeface="Aptos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r>
              <a:rPr lang="ru-RU">
                <a:solidFill>
                  <a:srgbClr val="000000"/>
                </a:solidFill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В 1895 году в Неглюбке было 525 хозяйств, деревянная церковь с 2-классной церковно-приходской школой, торговало 2 лавки. Крестьяне жили в избах, которые топились по-чёрному.</a:t>
            </a:r>
            <a:endParaRPr lang="ru-RU">
              <a:latin typeface="Times New Roman" panose="02020603050405020304" pitchFamily="18" charset="0"/>
              <a:ea typeface="Aptos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r>
              <a:rPr lang="ru-RU">
                <a:solidFill>
                  <a:srgbClr val="000000"/>
                </a:solidFill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В 1897 г. Неглюбка была одним из самых крупных сёл Ветковщины. Население по сравнению с 1882 г. выросло на 24,8%.</a:t>
            </a:r>
            <a:endParaRPr lang="ru-RU">
              <a:latin typeface="Times New Roman" panose="02020603050405020304" pitchFamily="18" charset="0"/>
              <a:ea typeface="Aptos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r>
              <a:rPr lang="ru-RU">
                <a:solidFill>
                  <a:srgbClr val="000000"/>
                </a:solidFill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В начале XIX века большие семьи в Неглюбке встречались редко. Сыновья старались в течении 2 – 5 лет отделиться от отца, завести своё хозяйство.</a:t>
            </a:r>
            <a:endParaRPr lang="ru-RU">
              <a:latin typeface="Times New Roman" panose="02020603050405020304" pitchFamily="18" charset="0"/>
              <a:ea typeface="Aptos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r>
              <a:rPr lang="ru-RU">
                <a:solidFill>
                  <a:srgbClr val="000000"/>
                </a:solidFill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В середине XIX века, когда рост населения был особенно бурным, встречаются семьи, где жило по 8 – 10 мужчин.</a:t>
            </a:r>
            <a:endParaRPr lang="ru-RU">
              <a:latin typeface="Times New Roman" panose="02020603050405020304" pitchFamily="18" charset="0"/>
              <a:ea typeface="Aptos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r>
              <a:rPr lang="ru-RU">
                <a:solidFill>
                  <a:srgbClr val="000000"/>
                </a:solidFill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В XIX в. по-прежнему среди сельскохозяйственных культур выделялись озимая рожь, овёс, ячмень, просо, очень важной культурой оставалась конопля. Особое развитие коноплеводство получило в 1850 – 1880 г.г., пеньку продавали за границу. Коноплю выращивали чаще всего на приусадебном участке, занимая иногда до 20% площади. Конопли сеяли в так называемых займищах, которые были почти в каждой семье. Она была собственностью крестьян и не входила в общественные земли. Урожаи были невысокие – 16 – 24 пуда с десятины.</a:t>
            </a:r>
            <a:endParaRPr lang="ru-RU">
              <a:latin typeface="Times New Roman" panose="02020603050405020304" pitchFamily="18" charset="0"/>
              <a:ea typeface="Aptos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r>
              <a:rPr lang="ru-RU">
                <a:solidFill>
                  <a:srgbClr val="000000"/>
                </a:solidFill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В послереформенный период на Ветковщине начинают развиваться местные промыслы: столярный, бондарный, кузнечный, токарная обработка дерева, ткачество, рядом с местными ремёслами среди крестьян большую роль имели отхожие промыслы. В 1870 – 80-е года из Неглюбки уходили ежегодно 274 человека… много крестьян из Неглюбки (211 из 274) шли работать на сахарные заводы Украины. Этот промысел сохранялся в селе вплоть до 1917 г.</a:t>
            </a:r>
            <a:endParaRPr lang="ru-RU">
              <a:latin typeface="Times New Roman" panose="02020603050405020304" pitchFamily="18" charset="0"/>
              <a:ea typeface="Aptos"/>
              <a:cs typeface="Times New Roman" panose="02020603050405020304" pitchFamily="18" charset="0"/>
            </a:endParaRPr>
          </a:p>
          <a:p>
            <a:pPr algn="just">
              <a:spcAft>
                <a:spcPct val="0"/>
              </a:spcAft>
            </a:pPr>
            <a:r>
              <a:rPr lang="ru-RU">
                <a:solidFill>
                  <a:srgbClr val="000000"/>
                </a:solidFill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В конце XIX – начале XX в.в. Неглюбка была экономически крепким селом, одним из самых крупных в своём регионе. Тут было несколько ветряных мельниц, многочисленные пасеки, сенокосы и т.д., крестьяне владели достаточно большими земляными наделами, часто имели наёмных работников, уходили на заработки, что давало существенную прибавку в доход семей</a:t>
            </a:r>
            <a:r>
              <a:rPr lang="ru-RU" smtClean="0">
                <a:solidFill>
                  <a:srgbClr val="000000"/>
                </a:solidFill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.</a:t>
            </a:r>
          </a:p>
          <a:p>
            <a:pPr algn="just">
              <a:spcAft>
                <a:spcPct val="0"/>
              </a:spcAft>
            </a:pPr>
            <a:r>
              <a:rPr lang="ru-RU" smtClean="0">
                <a:solidFill>
                  <a:srgbClr val="000000"/>
                </a:solidFill>
                <a:latin typeface="Times New Roman" panose="02020603050405020304" pitchFamily="18" charset="0"/>
                <a:ea typeface="Aptos"/>
                <a:cs typeface="Times New Roman" panose="02020603050405020304" pitchFamily="18" charset="0"/>
              </a:rPr>
              <a:t>На 01.01.2026 продивает478 человек</a:t>
            </a:r>
            <a:endParaRPr lang="ru-RU">
              <a:latin typeface="Times New Roman" panose="02020603050405020304" pitchFamily="18" charset="0"/>
              <a:ea typeface="Aptos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2273765"/>
      </p:ext>
    </p:extLst>
  </p:cSld>
  <p:clrMapOvr>
    <a:masterClrMapping/>
  </p:clrMapOvr>
  <p:transition spd="slow">
    <p:blinds dir="vert"/>
  </p:transition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Прямоугольник 1"/>
          <p:cNvSpPr/>
          <p:nvPr/>
        </p:nvSpPr>
        <p:spPr>
          <a:xfrm>
            <a:off x="1938528" y="866894"/>
            <a:ext cx="7662672" cy="33547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>
                <a:latin typeface="Times New Roman" panose="02020603050405020304" pitchFamily="18" charset="0"/>
                <a:cs typeface="Times New Roman" panose="02020603050405020304" pitchFamily="18" charset="0"/>
              </a:rPr>
              <a:t>ТОЧКИ </a:t>
            </a:r>
            <a:r>
              <a:rPr lang="ru-RU" sz="36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МАРШРУТА</a:t>
            </a:r>
          </a:p>
          <a:p>
            <a:pPr marL="342900" indent="-342900">
              <a:buAutoNum type="arabicPeriod"/>
            </a:pPr>
            <a:r>
              <a:rPr lang="ru-RU" sz="280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</a:t>
            </a:r>
            <a:r>
              <a:rPr lang="ru-RU" sz="280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воинам-землякам и братская могила в агрогородке </a:t>
            </a:r>
            <a:r>
              <a:rPr lang="ru-RU" sz="280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Неглюбка</a:t>
            </a:r>
          </a:p>
          <a:p>
            <a:pPr marL="342900" indent="-342900">
              <a:buAutoNum type="arabicPeriod"/>
            </a:pPr>
            <a:r>
              <a:rPr lang="ru-RU" sz="2800">
                <a:latin typeface="Times New Roman" panose="02020603050405020304" pitchFamily="18" charset="0"/>
                <a:cs typeface="Times New Roman" panose="02020603050405020304" pitchFamily="18" charset="0"/>
              </a:rPr>
              <a:t>Храм Святителя Николая </a:t>
            </a:r>
            <a:r>
              <a:rPr lang="ru-RU" sz="28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Чудотворца</a:t>
            </a:r>
          </a:p>
          <a:p>
            <a:pPr marL="342900" indent="-342900">
              <a:buAutoNum type="arabicPeriod"/>
            </a:pPr>
            <a:r>
              <a:rPr lang="ru-RU" sz="2800" err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Неглюбский сельский центр ткачества в доме культуры</a:t>
            </a:r>
            <a:endParaRPr lang="ru-RU" sz="280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ru-RU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60000" endA="900" endPos="30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AutoNum type="arabicPeriod"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1653386"/>
      </p:ext>
    </p:extLst>
  </p:cSld>
  <p:clrMapOvr>
    <a:masterClrMapping/>
  </p:clrMapOvr>
  <p:transition spd="slow">
    <p:blinds dir="vert"/>
  </p:transition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Прямоугольник 4"/>
          <p:cNvSpPr/>
          <p:nvPr/>
        </p:nvSpPr>
        <p:spPr>
          <a:xfrm>
            <a:off x="942848" y="1930181"/>
            <a:ext cx="315366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Первым пунктом туристического маршрута является памятник воинам-землякам и братская могила в агрогородке Неглюбка, на мемориальных плитах которого нанесены </a:t>
            </a:r>
            <a:r>
              <a:rPr lang="ru-RU" sz="200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имена местных </a:t>
            </a:r>
            <a:r>
              <a:rPr lang="ru-RU" sz="2000" smtClean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уроженцев, участвовавших в Великой Отечественной войне</a:t>
            </a:r>
            <a:r>
              <a:rPr lang="ru-RU" smtClean="0">
                <a:effectLst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mtClean="0"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60000" endA="900" endPos="30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823485" y="3959659"/>
            <a:ext cx="359731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rgbClr val="3009D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Мемориал </a:t>
            </a:r>
            <a:r>
              <a:rPr lang="ru-RU">
                <a:solidFill>
                  <a:srgbClr val="3009D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в агрогородке </a:t>
            </a:r>
            <a:r>
              <a:rPr lang="ru-RU" smtClean="0">
                <a:solidFill>
                  <a:srgbClr val="3009D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Неглюбка на главной дороге </a:t>
            </a:r>
          </a:p>
          <a:p>
            <a:pPr algn="ctr"/>
            <a:r>
              <a:rPr lang="ru-RU" smtClean="0">
                <a:solidFill>
                  <a:srgbClr val="3009D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Координаты: </a:t>
            </a:r>
            <a:r>
              <a:rPr lang="ru-RU">
                <a:solidFill>
                  <a:srgbClr val="3009D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52.794289, 31.405332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8BE02927-0E40-400E-BEB4-F4898B129E2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5739" b="24861"/>
          <a:stretch>
            <a:fillRect/>
          </a:stretch>
        </p:blipFill>
        <p:spPr>
          <a:xfrm>
            <a:off x="4389121" y="603378"/>
            <a:ext cx="6886454" cy="265360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05F64582-4D54-F234-1017-034D72277B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869405" y="3724706"/>
            <a:ext cx="2226981" cy="1670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90556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 p14:dur="1250">
        <p15:prstTrans prst="pageCurlDouble"/>
      </p:transition>
    </mc:Choice>
    <mc:Fallback>
      <p:transition spd="slow">
        <p:fade/>
      </p:transition>
    </mc:Fallback>
  </mc:AlternateContent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>
          <a:blip r:embed="rId4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4" name="Рисунок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100028" y="810366"/>
            <a:ext cx="4119296" cy="3328416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>
              <a:rot lat="0" lon="0" rev="15600000"/>
            </a:lightRig>
          </a:scene3d>
        </p:spPr>
      </p:pic>
      <p:sp>
        <p:nvSpPr>
          <p:cNvPr id="5" name="Прямоугольник 4"/>
          <p:cNvSpPr/>
          <p:nvPr/>
        </p:nvSpPr>
        <p:spPr>
          <a:xfrm>
            <a:off x="5258195" y="887279"/>
            <a:ext cx="266051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Вторым пунктом туристического маршрута является </a:t>
            </a:r>
            <a:r>
              <a:rPr lang="ru-R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Храм Святителя Николая Чудотворца. </a:t>
            </a:r>
            <a:r>
              <a:rPr lang="ru-R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Построено современное здание самими неглюбчанами в 1992 году.</a:t>
            </a:r>
          </a:p>
          <a:p>
            <a:r>
              <a:rPr lang="ru-RU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Сегодняшняя церковь стоит на том месте, где и была заложена в 1761 году по инициативе Киево - печорской лавры деревянная церковь «Святителя Христова Николая».</a:t>
            </a:r>
            <a:endParaRPr lang="ru-RU">
              <a:solidFill>
                <a:srgbClr val="002060"/>
              </a:solidFill>
              <a:effectLst>
                <a:reflection blurRad="6350" stA="60000" endA="900" endPos="30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61156" y="4138782"/>
            <a:ext cx="316714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3009D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Храм расположен в агрогородке </a:t>
            </a:r>
            <a:r>
              <a:rPr lang="ru-RU" smtClean="0">
                <a:solidFill>
                  <a:srgbClr val="3009D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Неглюбка ул. Советская д.10</a:t>
            </a:r>
          </a:p>
          <a:p>
            <a:pPr algn="ctr"/>
            <a:r>
              <a:rPr lang="ru-RU" smtClean="0">
                <a:solidFill>
                  <a:srgbClr val="3009D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Координаты:</a:t>
            </a:r>
          </a:p>
          <a:p>
            <a:pPr algn="ctr"/>
            <a:r>
              <a:rPr lang="ru-RU" smtClean="0">
                <a:solidFill>
                  <a:srgbClr val="3009D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52.761163, 31.518535</a:t>
            </a:r>
            <a:endParaRPr lang="ru-RU">
              <a:solidFill>
                <a:srgbClr val="3009D7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60000" endA="900" endPos="30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7979"/>
          <a:stretch>
            <a:fillRect/>
          </a:stretch>
        </p:blipFill>
        <p:spPr>
          <a:xfrm>
            <a:off x="7996448" y="1085207"/>
            <a:ext cx="2834639" cy="4133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87816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 p14:dur="1250">
        <p15:prstTrans prst="pageCurlDouble"/>
      </p:transition>
    </mc:Choice>
    <mc:Fallback>
      <p:transition spd="slow">
        <p:fade/>
      </p:transition>
    </mc:Fallback>
  </mc:AlternateContent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a14="http://schemas.microsoft.com/office/drawing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Прямоугольник 4"/>
          <p:cNvSpPr/>
          <p:nvPr/>
        </p:nvSpPr>
        <p:spPr>
          <a:xfrm>
            <a:off x="7801036" y="546101"/>
            <a:ext cx="3431407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Третьим пунктом туристического маршрута является Неглюбский сельский центр ткачества в доме культуры. В клубе имеются предметы </a:t>
            </a:r>
            <a:r>
              <a:rPr lang="ru-RU" sz="2000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самобытного</a:t>
            </a:r>
            <a:r>
              <a:rPr lang="ru-RU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ткачества. Музей самобытности и старообрядческого образа жизни. Так же проводится мастер классы по ткачеству.</a:t>
            </a:r>
            <a:endParaRPr lang="ru-RU">
              <a:solidFill>
                <a:srgbClr val="002060"/>
              </a:solidFill>
              <a:effectLst>
                <a:reflection blurRad="6350" stA="60000" endA="900" endPos="30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801037" y="3694175"/>
            <a:ext cx="343140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Изюминкой работы его коллектива является мероприятие проводимое раз в два </a:t>
            </a:r>
            <a:r>
              <a:rPr lang="ru-RU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года «</a:t>
            </a:r>
            <a:r>
              <a:rPr lang="ru-RU" err="1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Кросенцы</a:t>
            </a:r>
            <a:r>
              <a:rPr lang="ru-RU" smtClean="0">
                <a:solidFill>
                  <a:srgbClr val="00206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на который приезжают гости и с ближнего зарубежья.</a:t>
            </a:r>
            <a:endParaRPr lang="ru-RU">
              <a:solidFill>
                <a:srgbClr val="00206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60000" endA="900" endPos="30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456302" y="4571338"/>
            <a:ext cx="540832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mtClean="0">
                <a:solidFill>
                  <a:srgbClr val="3009D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Дом культуры расположен </a:t>
            </a:r>
            <a:r>
              <a:rPr lang="ru-RU">
                <a:solidFill>
                  <a:srgbClr val="3009D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агрогородке </a:t>
            </a:r>
            <a:r>
              <a:rPr lang="ru-RU" smtClean="0">
                <a:solidFill>
                  <a:srgbClr val="3009D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Неглюбка, ул.Советская,52 </a:t>
            </a:r>
          </a:p>
          <a:p>
            <a:pPr algn="ctr"/>
            <a:r>
              <a:rPr lang="ru-RU" smtClean="0">
                <a:solidFill>
                  <a:srgbClr val="3009D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Координаты: </a:t>
            </a:r>
            <a:r>
              <a:rPr lang="ru-RU">
                <a:solidFill>
                  <a:srgbClr val="3009D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mtClean="0">
                <a:solidFill>
                  <a:srgbClr val="3009D7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  <a:reflection blurRad="6350" stA="60000" endA="900" endPos="300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52.760458,31.515535</a:t>
            </a:r>
            <a:endParaRPr lang="ru-RU">
              <a:solidFill>
                <a:srgbClr val="3009D7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  <a:reflection blurRad="6350" stA="60000" endA="900" endPos="300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529268B-287C-4342-9C3A-EA8400FE13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900" y="546101"/>
            <a:ext cx="6774136" cy="3810450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</p:spTree>
    <p:extLst>
      <p:ext uri="{BB962C8B-B14F-4D97-AF65-F5344CB8AC3E}">
        <p14:creationId xmlns:p14="http://schemas.microsoft.com/office/powerpoint/2010/main" val="25300259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spd="slow" p14:dur="1250">
        <p15:prstTrans prst="pageCurlDouble"/>
      </p:transition>
    </mc:Choice>
    <mc:Fallback>
      <p:transition spd="slow">
        <p:fade/>
      </p:transition>
    </mc:Fallback>
  </mc:AlternateContent>
  <p:timing/>
</p:sld>
</file>

<file path=ppt/tags/tag1.xml><?xml version="1.0" encoding="utf-8"?>
<p:tagLst xmlns:p="http://schemas.openxmlformats.org/presentationml/2006/main">
  <p:tag name="AS_NET" val="4.0.30319.42000"/>
  <p:tag name="AS_OS" val="Microsoft Windows NT 10.0.14393.0"/>
  <p:tag name="AS_RELEASE_DATE" val="2019.12.14"/>
  <p:tag name="AS_TITLE" val="Aspose.Slides for .NET 4.0 Client Profile"/>
  <p:tag name="AS_VERSION" val="19.12"/>
</p:tagLst>
</file>

<file path=ppt/theme/theme1.xml><?xml version="1.0" encoding="utf-8"?>
<a:theme xmlns:r="http://schemas.openxmlformats.org/officeDocument/2006/relationships"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Шаблон «Музыка» 20" id="{6D77C8F9-CFCE-40FC-B5F6-435D38EE9470}" vid="{F34FA8F5-841E-40DE-8611-14AB73BA0E70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Arial"/>
        <a:cs typeface="Arial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Arial"/>
        <a:cs typeface="Arial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:vt="http://schemas.openxmlformats.org/officeDocument/2006/docPropsVTypes" xmlns="http://schemas.openxmlformats.org/officeDocument/2006/extended-properties">
  <Company>SPecialiST RePack</Company>
  <PresentationFormat>Широкоэкранный</PresentationFormat>
  <Paragraphs>45</Paragraphs>
  <Slides>12</Slides>
  <Notes>0</Notes>
  <TotalTime>6016</TotalTime>
  <HiddenSlides>0</HiddenSlides>
  <MMClips>0</MMClips>
  <ScaleCrop>0</ScaleCrop>
  <HeadingPairs>
    <vt:vector baseType="variant" size="6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baseType="lpstr" size="21">
      <vt:lpstr>Arial</vt:lpstr>
      <vt:lpstr>Calibri Light</vt:lpstr>
      <vt:lpstr>Calibri</vt:lpstr>
      <vt:lpstr>AGReverance</vt:lpstr>
      <vt:lpstr>Times New Roman</vt:lpstr>
      <vt:lpstr>Wingdings 3</vt:lpstr>
      <vt:lpstr>Century Gothic</vt:lpstr>
      <vt:lpstr>Aptos</vt:lpstr>
      <vt:lpstr>Специальное оформление</vt:lpstr>
      <vt:lpstr>Туристический маршрут по Неглюбскому сельсовету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0</LinksUpToDate>
  <SharedDoc>0</SharedDoc>
  <HyperlinksChanged>0</HyperlinksChanged>
  <Application>Aspose.Slides for .NET</Application>
  <AppVersion>19.1200</AppVersion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title>Шаблон Зимний</dc:title>
  <dc:creator>Viktoriya Polshkova</dc:creator>
  <cp:keywords>пользовательские шаблоны;шаблоны музыка;шаблоны для создания презентации;шаблоны музыкальные;зима;зима;зимний шаблон</cp:keywords>
  <cp:lastModifiedBy>Пользователь Windows</cp:lastModifiedBy>
  <cp:revision>437</cp:revision>
  <dcterms:created xsi:type="dcterms:W3CDTF">2016-12-23T04:59:06Z</dcterms:created>
  <dcterms:modified xsi:type="dcterms:W3CDTF">2026-09-03T08:07:03Z</dcterms:modified>
  <dc:subject>зима</dc:subject>
</cp:coreProperties>
</file>