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5.xml" ContentType="application/vnd.openxmlformats-officedocument.drawingml.chartshapes+xml"/>
  <Override PartName="/ppt/comments/comment1.xml" ContentType="application/vnd.openxmlformats-officedocument.presentationml.comment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8" r:id="rId2"/>
  </p:sldMasterIdLst>
  <p:notesMasterIdLst>
    <p:notesMasterId r:id="rId12"/>
  </p:notesMasterIdLst>
  <p:sldIdLst>
    <p:sldId id="337" r:id="rId3"/>
    <p:sldId id="404" r:id="rId4"/>
    <p:sldId id="405" r:id="rId5"/>
    <p:sldId id="393" r:id="rId6"/>
    <p:sldId id="372" r:id="rId7"/>
    <p:sldId id="408" r:id="rId8"/>
    <p:sldId id="341" r:id="rId9"/>
    <p:sldId id="406" r:id="rId10"/>
    <p:sldId id="401" r:id="rId11"/>
  </p:sldIdLst>
  <p:sldSz cx="9144000" cy="6858000" type="screen4x3"/>
  <p:notesSz cx="6808788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Курнасенко Татьяна Петровна" initials="КТП" lastIdx="1" clrIdx="0">
    <p:extLst>
      <p:ext uri="{19B8F6BF-5375-455C-9EA6-DF929625EA0E}">
        <p15:presenceInfo xmlns:p15="http://schemas.microsoft.com/office/powerpoint/2012/main" userId="S-1-5-21-901292189-1124696768-471799982-107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96"/>
    <a:srgbClr val="938C6D"/>
    <a:srgbClr val="B59A4D"/>
    <a:srgbClr val="FF9966"/>
    <a:srgbClr val="E07408"/>
    <a:srgbClr val="FFCC00"/>
    <a:srgbClr val="99CC00"/>
    <a:srgbClr val="ADAB55"/>
    <a:srgbClr val="A1B24E"/>
    <a:srgbClr val="B19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7" autoAdjust="0"/>
    <p:restoredTop sz="99242" autoAdjust="0"/>
  </p:normalViewPr>
  <p:slideViewPr>
    <p:cSldViewPr>
      <p:cViewPr varScale="1">
        <p:scale>
          <a:sx n="71" d="100"/>
          <a:sy n="71" d="100"/>
        </p:scale>
        <p:origin x="85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3128"/>
        <p:guide pos="214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2024 год – 73 305,8</a:t>
            </a:r>
            <a:r>
              <a:rPr lang="ru-RU" i="0" baseline="0" dirty="0"/>
              <a:t> тыс. руб.</a:t>
            </a:r>
            <a:endParaRPr lang="ru-RU" i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5306708069368011E-2"/>
          <c:y val="0.20385516746126486"/>
          <c:w val="0.69495751187816013"/>
          <c:h val="0.5651060912716615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c:spPr>
          <c:explosion val="6"/>
          <c:dPt>
            <c:idx val="0"/>
            <c:bubble3D val="0"/>
            <c:explosion val="0"/>
            <c:spPr>
              <a:solidFill>
                <a:srgbClr val="00B050"/>
              </a:solidFill>
              <a:ln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1-AA7C-4595-B186-AF0EDB9E9F4E}"/>
              </c:ext>
            </c:extLst>
          </c:dPt>
          <c:dPt>
            <c:idx val="1"/>
            <c:bubble3D val="0"/>
            <c:spPr>
              <a:solidFill>
                <a:srgbClr val="E07408"/>
              </a:solidFill>
              <a:ln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3-AA7C-4595-B186-AF0EDB9E9F4E}"/>
              </c:ext>
            </c:extLst>
          </c:dPt>
          <c:cat>
            <c:strRef>
              <c:f>Лист1!$A$2:$A$3</c:f>
              <c:strCache>
                <c:ptCount val="2"/>
                <c:pt idx="0">
                  <c:v>Собственные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16088.4</c:v>
                </c:pt>
                <c:pt idx="1">
                  <c:v>42798.2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7C-4595-B186-AF0EDB9E9F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1"/>
      </c:doughnutChart>
      <c:spPr>
        <a:noFill/>
        <a:ln w="25400">
          <a:noFill/>
        </a:ln>
        <a:effectLst/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2025 год </a:t>
            </a:r>
            <a:r>
              <a:rPr lang="ru-RU" i="1" dirty="0"/>
              <a:t>– 81 534,3 тыс. руб</a:t>
            </a:r>
            <a:r>
              <a:rPr lang="ru-RU" dirty="0"/>
              <a:t>. </a:t>
            </a:r>
          </a:p>
        </c:rich>
      </c:tx>
      <c:layout>
        <c:manualLayout>
          <c:xMode val="edge"/>
          <c:yMode val="edge"/>
          <c:x val="0.14096842077223265"/>
          <c:y val="1.86670856720063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913932952411398"/>
          <c:y val="0.22193035494790941"/>
          <c:w val="0.63895348579090139"/>
          <c:h val="0.5724983988957352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chemeClr val="tx1"/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DA2-432E-828D-9EC22D16FCFD}"/>
              </c:ext>
            </c:extLst>
          </c:dPt>
          <c:dPt>
            <c:idx val="1"/>
            <c:bubble3D val="0"/>
            <c:explosion val="5"/>
            <c:spPr>
              <a:solidFill>
                <a:srgbClr val="E07408"/>
              </a:solidFill>
              <a:ln>
                <a:solidFill>
                  <a:schemeClr val="tx1"/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</a:effectLst>
            </c:spPr>
            <c:extLst>
              <c:ext xmlns:c16="http://schemas.microsoft.com/office/drawing/2014/chart" uri="{C3380CC4-5D6E-409C-BE32-E72D297353CC}">
                <c16:uniqueId val="{00000002-5DA2-432E-828D-9EC22D16FCFD}"/>
              </c:ext>
            </c:extLst>
          </c:dPt>
          <c:cat>
            <c:strRef>
              <c:f>Лист1!$A$2:$A$3</c:f>
              <c:strCache>
                <c:ptCount val="2"/>
                <c:pt idx="0">
                  <c:v>собственные</c:v>
                </c:pt>
                <c:pt idx="1">
                  <c:v>безвозмездные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18789</c:v>
                </c:pt>
                <c:pt idx="1">
                  <c:v>54516.800000000003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A2-432E-828D-9EC22D16FC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3"/>
      </c:doughnut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7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013966475501122"/>
          <c:y val="5.2504072166227066E-2"/>
          <c:w val="0.53701833099909524"/>
          <c:h val="0.8359247744805425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explosion val="21"/>
          <c:dPt>
            <c:idx val="0"/>
            <c:bubble3D val="0"/>
            <c:spPr>
              <a:solidFill>
                <a:srgbClr val="92D05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753A-4461-9B9D-60FED5A8A1FA}"/>
              </c:ext>
            </c:extLst>
          </c:dPt>
          <c:dPt>
            <c:idx val="1"/>
            <c:bubble3D val="0"/>
            <c:explosion val="18"/>
            <c:spPr>
              <a:solidFill>
                <a:srgbClr val="FF990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3-753A-4461-9B9D-60FED5A8A1FA}"/>
              </c:ext>
            </c:extLst>
          </c:dPt>
          <c:dPt>
            <c:idx val="2"/>
            <c:bubble3D val="0"/>
            <c:spPr>
              <a:solidFill>
                <a:srgbClr val="E25C95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5-753A-4461-9B9D-60FED5A8A1FA}"/>
              </c:ext>
            </c:extLst>
          </c:dPt>
          <c:dPt>
            <c:idx val="3"/>
            <c:bubble3D val="0"/>
            <c:spPr>
              <a:solidFill>
                <a:srgbClr val="0099FF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7-753A-4461-9B9D-60FED5A8A1FA}"/>
              </c:ext>
            </c:extLst>
          </c:dPt>
          <c:dPt>
            <c:idx val="4"/>
            <c:bubble3D val="0"/>
            <c:spPr>
              <a:solidFill>
                <a:srgbClr val="CC00FF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9-753A-4461-9B9D-60FED5A8A1FA}"/>
              </c:ext>
            </c:extLst>
          </c:dPt>
          <c:dPt>
            <c:idx val="5"/>
            <c:bubble3D val="0"/>
            <c:spPr>
              <a:solidFill>
                <a:srgbClr val="FF505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B-753A-4461-9B9D-60FED5A8A1FA}"/>
              </c:ext>
            </c:extLst>
          </c:dPt>
          <c:dPt>
            <c:idx val="6"/>
            <c:bubble3D val="0"/>
            <c:spPr>
              <a:solidFill>
                <a:schemeClr val="bg1">
                  <a:lumMod val="50000"/>
                </a:schemeClr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D-753A-4461-9B9D-60FED5A8A1FA}"/>
              </c:ext>
            </c:extLst>
          </c:dPt>
          <c:dLbls>
            <c:delete val="1"/>
          </c:dLbls>
          <c:cat>
            <c:strRef>
              <c:f>Лист1!$A$2:$A$7</c:f>
              <c:strCache>
                <c:ptCount val="6"/>
                <c:pt idx="0">
                  <c:v>Подоходный налог</c:v>
                </c:pt>
                <c:pt idx="1">
                  <c:v>Налоги на собственность</c:v>
                </c:pt>
                <c:pt idx="2">
                  <c:v>Налог на добавленную стоимость</c:v>
                </c:pt>
                <c:pt idx="3">
                  <c:v>Налоги от выручки</c:v>
                </c:pt>
                <c:pt idx="4">
                  <c:v>Прочие налоги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 formatCode="0.0">
                  <c:v>9055.7999999999993</c:v>
                </c:pt>
                <c:pt idx="1">
                  <c:v>1617.1</c:v>
                </c:pt>
                <c:pt idx="2">
                  <c:v>4039.3</c:v>
                </c:pt>
                <c:pt idx="3">
                  <c:v>1355.3</c:v>
                </c:pt>
                <c:pt idx="4">
                  <c:v>195</c:v>
                </c:pt>
                <c:pt idx="5">
                  <c:v>2526.5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53A-4461-9B9D-60FED5A8A1F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scene3d>
          <a:camera prst="orthographicFront"/>
          <a:lightRig rig="threePt" dir="t"/>
        </a:scene3d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879483814523184"/>
          <c:y val="3.6478424591628346E-2"/>
          <c:w val="0.80182232429279676"/>
          <c:h val="0.938267281460321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.19907407407407407"/>
                  <c:y val="-0.2048403842452976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Доходы</a:t>
                    </a:r>
                    <a:endParaRPr lang="ru-RU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EC-41B5-B201-2D4E072580F2}"/>
                </c:ext>
              </c:extLst>
            </c:dLbl>
            <c:dLbl>
              <c:idx val="1"/>
              <c:layout>
                <c:manualLayout>
                  <c:x val="-0.35030864197530864"/>
                  <c:y val="-1.9642228626261415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 81 534,3</a:t>
                    </a:r>
                    <a:endParaRPr lang="en-US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EC-41B5-B201-2D4E07258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73305.8</c:v>
                </c:pt>
                <c:pt idx="1">
                  <c:v>81534.3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4EC-41B5-B201-2D4E072580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.19753086419753085"/>
                  <c:y val="-0.1655559269927748"/>
                </c:manualLayout>
              </c:layout>
              <c:tx>
                <c:rich>
                  <a:bodyPr/>
                  <a:lstStyle/>
                  <a:p>
                    <a:r>
                      <a:rPr lang="ru-RU" b="1" dirty="0"/>
                      <a:t>Расходы</a:t>
                    </a:r>
                    <a:endParaRPr lang="ru-RU" dirty="0"/>
                  </a:p>
                </c:rich>
              </c:tx>
              <c:showLegendKey val="1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EC-41B5-B201-2D4E072580F2}"/>
                </c:ext>
              </c:extLst>
            </c:dLbl>
            <c:dLbl>
              <c:idx val="1"/>
              <c:layout>
                <c:manualLayout>
                  <c:x val="-0.34567901234567899"/>
                  <c:y val="-2.8060326608944881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/>
                      <a:t> 81 664,4</a:t>
                    </a:r>
                    <a:endParaRPr lang="en-US" dirty="0"/>
                  </a:p>
                </c:rich>
              </c:tx>
              <c:showLegendKey val="1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EC-41B5-B201-2D4E072580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1"/>
            <c:showVal val="1"/>
            <c:showCatName val="1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2024 год</c:v>
                </c:pt>
                <c:pt idx="1">
                  <c:v>2025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73439.399999999994</c:v>
                </c:pt>
                <c:pt idx="1">
                  <c:v>81664.399999999994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4EC-41B5-B201-2D4E072580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4939008"/>
        <c:axId val="54946432"/>
        <c:axId val="0"/>
      </c:bar3DChart>
      <c:catAx>
        <c:axId val="549390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 b="1"/>
            </a:pPr>
            <a:endParaRPr lang="ru-RU"/>
          </a:p>
        </c:txPr>
        <c:crossAx val="54946432"/>
        <c:crosses val="autoZero"/>
        <c:auto val="1"/>
        <c:lblAlgn val="ctr"/>
        <c:lblOffset val="100"/>
        <c:noMultiLvlLbl val="0"/>
      </c:catAx>
      <c:valAx>
        <c:axId val="54946432"/>
        <c:scaling>
          <c:orientation val="minMax"/>
          <c:min val="30000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54939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627796550157479E-2"/>
          <c:y val="8.9112385343104325E-2"/>
          <c:w val="0.55413930972439351"/>
          <c:h val="0.8260502217357782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28575">
              <a:solidFill>
                <a:schemeClr val="accent2">
                  <a:lumMod val="50000"/>
                </a:schemeClr>
              </a:solidFill>
            </a:ln>
            <a:effectLst>
              <a:glow rad="63500">
                <a:schemeClr val="accent2">
                  <a:satMod val="175000"/>
                  <a:alpha val="40000"/>
                </a:schemeClr>
              </a:glow>
              <a:innerShdw blurRad="114300">
                <a:prstClr val="black"/>
              </a:innerShdw>
            </a:effectLst>
          </c:spPr>
          <c:explosion val="4"/>
          <c:dPt>
            <c:idx val="0"/>
            <c:bubble3D val="0"/>
            <c:spPr>
              <a:solidFill>
                <a:srgbClr val="C00000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1-639F-469E-A011-3E502FFD2FCF}"/>
              </c:ext>
            </c:extLst>
          </c:dPt>
          <c:dPt>
            <c:idx val="1"/>
            <c:bubble3D val="0"/>
            <c:spPr>
              <a:solidFill>
                <a:srgbClr val="3BC348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3-639F-469E-A011-3E502FFD2FCF}"/>
              </c:ext>
            </c:extLst>
          </c:dPt>
          <c:dPt>
            <c:idx val="2"/>
            <c:bubble3D val="0"/>
            <c:spPr>
              <a:solidFill>
                <a:srgbClr val="C40CAA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5-639F-469E-A011-3E502FFD2FCF}"/>
              </c:ext>
            </c:extLst>
          </c:dPt>
          <c:dPt>
            <c:idx val="3"/>
            <c:bubble3D val="0"/>
            <c:spPr>
              <a:solidFill>
                <a:srgbClr val="33FBBD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7-639F-469E-A011-3E502FFD2FCF}"/>
              </c:ext>
            </c:extLst>
          </c:dPt>
          <c:dPt>
            <c:idx val="4"/>
            <c:bubble3D val="0"/>
            <c:spPr>
              <a:solidFill>
                <a:srgbClr val="FFFF00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9-639F-469E-A011-3E502FFD2FCF}"/>
              </c:ext>
            </c:extLst>
          </c:dPt>
          <c:dPt>
            <c:idx val="5"/>
            <c:bubble3D val="0"/>
            <c:spPr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B-639F-469E-A011-3E502FFD2FCF}"/>
              </c:ext>
            </c:extLst>
          </c:dPt>
          <c:dPt>
            <c:idx val="6"/>
            <c:bubble3D val="0"/>
            <c:spPr>
              <a:solidFill>
                <a:srgbClr val="FF6600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D-639F-469E-A011-3E502FFD2FCF}"/>
              </c:ext>
            </c:extLst>
          </c:dPt>
          <c:dPt>
            <c:idx val="7"/>
            <c:bubble3D val="0"/>
            <c:spPr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0F-639F-469E-A011-3E502FFD2FCF}"/>
              </c:ext>
            </c:extLst>
          </c:dPt>
          <c:dPt>
            <c:idx val="8"/>
            <c:bubble3D val="0"/>
            <c:spPr>
              <a:solidFill>
                <a:schemeClr val="tx1"/>
              </a:solidFill>
              <a:ln w="28575">
                <a:solidFill>
                  <a:schemeClr val="accent2">
                    <a:lumMod val="50000"/>
                  </a:schemeClr>
                </a:solidFill>
              </a:ln>
              <a:effectLst>
                <a:glow rad="63500">
                  <a:schemeClr val="accent2">
                    <a:satMod val="175000"/>
                    <a:alpha val="40000"/>
                  </a:schemeClr>
                </a:glow>
                <a:innerShdw blurRad="114300">
                  <a:prstClr val="black"/>
                </a:innerShdw>
              </a:effectLst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extLst>
              <c:ext xmlns:c16="http://schemas.microsoft.com/office/drawing/2014/chart" uri="{C3380CC4-5D6E-409C-BE32-E72D297353CC}">
                <c16:uniqueId val="{00000011-639F-469E-A011-3E502FFD2FCF}"/>
              </c:ext>
            </c:extLst>
          </c:dPt>
          <c:dLbls>
            <c:dLbl>
              <c:idx val="3"/>
              <c:layout>
                <c:manualLayout>
                  <c:x val="-8.3267909715407262E-2"/>
                  <c:y val="0.12667559040632284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effectLst/>
                      </a:rPr>
                      <a:t>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39F-469E-A011-3E502FFD2FCF}"/>
                </c:ext>
              </c:extLst>
            </c:dLbl>
            <c:dLbl>
              <c:idx val="5"/>
              <c:layout>
                <c:manualLayout>
                  <c:x val="-1.4340095906236277E-3"/>
                  <c:y val="-1.2824977265960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39F-469E-A011-3E502FFD2FCF}"/>
                </c:ext>
              </c:extLst>
            </c:dLbl>
            <c:dLbl>
              <c:idx val="6"/>
              <c:layout>
                <c:manualLayout>
                  <c:x val="-2.8064786674333046E-3"/>
                  <c:y val="-7.87397577091195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39F-469E-A011-3E502FFD2FCF}"/>
                </c:ext>
              </c:extLst>
            </c:dLbl>
            <c:dLbl>
              <c:idx val="8"/>
              <c:layout>
                <c:manualLayout>
                  <c:x val="4.3016900561184271E-3"/>
                  <c:y val="-0.130387268870599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effectLst/>
                      </a:rPr>
                      <a:t>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39F-469E-A011-3E502FFD2F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effectLst/>
                    <a:latin typeface="Arial Cyr" panose="020B0604020202020204" pitchFamily="34" charset="0"/>
                    <a:cs typeface="Arial Cyr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rgbClr val="33FBBD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Образование </c:v>
                </c:pt>
                <c:pt idx="1">
                  <c:v>Здравоохранение</c:v>
                </c:pt>
                <c:pt idx="2">
                  <c:v>Жилищно-коммунальные услуги и жилищное строительство</c:v>
                </c:pt>
                <c:pt idx="3">
                  <c:v>Судебная власть, правоохранительная деятельность и обеспечение безопасности</c:v>
                </c:pt>
                <c:pt idx="4">
                  <c:v>Физическая культура, спорт, культура и СМИ</c:v>
                </c:pt>
                <c:pt idx="5">
                  <c:v>Социальная политика</c:v>
                </c:pt>
                <c:pt idx="6">
                  <c:v>Общегосударственная деятельность</c:v>
                </c:pt>
                <c:pt idx="7">
                  <c:v>Национальная экономика</c:v>
                </c:pt>
                <c:pt idx="8">
                  <c:v>Прочие расходы</c:v>
                </c:pt>
              </c:strCache>
            </c:strRef>
          </c:cat>
          <c:val>
            <c:numRef>
              <c:f>Лист1!$B$2:$B$10</c:f>
              <c:numCache>
                <c:formatCode>0.0%</c:formatCode>
                <c:ptCount val="9"/>
                <c:pt idx="0">
                  <c:v>0.32900000000000001</c:v>
                </c:pt>
                <c:pt idx="1">
                  <c:v>0.20300000000000001</c:v>
                </c:pt>
                <c:pt idx="2">
                  <c:v>6.9000000000000006E-2</c:v>
                </c:pt>
                <c:pt idx="3">
                  <c:v>1E-3</c:v>
                </c:pt>
                <c:pt idx="4">
                  <c:v>6.3E-2</c:v>
                </c:pt>
                <c:pt idx="5">
                  <c:v>9.1999999999999998E-2</c:v>
                </c:pt>
                <c:pt idx="6">
                  <c:v>9.8000000000000004E-2</c:v>
                </c:pt>
                <c:pt idx="7">
                  <c:v>0.14399999999999999</c:v>
                </c:pt>
                <c:pt idx="8">
                  <c:v>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639F-469E-A011-3E502FFD2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b"/>
      <c:layout>
        <c:manualLayout>
          <c:xMode val="edge"/>
          <c:yMode val="edge"/>
          <c:x val="0.56045661073956066"/>
          <c:y val="3.2034224393227527E-2"/>
          <c:w val="0.43954338926043934"/>
          <c:h val="0.9471048915711876"/>
        </c:manualLayout>
      </c:layout>
      <c:overlay val="0"/>
      <c:spPr>
        <a:ln w="6350" cap="flat">
          <a:bevel/>
        </a:ln>
      </c:spPr>
      <c:txPr>
        <a:bodyPr/>
        <a:lstStyle/>
        <a:p>
          <a:pPr>
            <a:lnSpc>
              <a:spcPct val="100000"/>
            </a:lnSpc>
            <a:defRPr sz="1400" b="1" i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90"/>
      <c:rAngAx val="0"/>
      <c:perspective val="20"/>
    </c:view3D>
    <c:floor>
      <c:thickness val="0"/>
      <c:spPr>
        <a:noFill/>
        <a:ln w="6350" cap="flat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635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621705696364068E-2"/>
          <c:y val="0"/>
          <c:w val="0.97378294303635937"/>
          <c:h val="0.9281458438774294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1560-4CC4-88A2-3E98E6EEAE2F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560-4CC4-88A2-3E98E6EEAE2F}"/>
              </c:ext>
            </c:extLst>
          </c:dPt>
          <c:dPt>
            <c:idx val="2"/>
            <c:bubble3D val="0"/>
            <c:spPr>
              <a:solidFill>
                <a:srgbClr val="79DCFF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D2CD-48A2-9485-1FBDB2B4AF73}"/>
              </c:ext>
            </c:extLst>
          </c:dPt>
          <c:dPt>
            <c:idx val="3"/>
            <c:bubble3D val="0"/>
            <c:spPr>
              <a:solidFill>
                <a:srgbClr val="DAE197"/>
              </a:solidFill>
              <a:ln>
                <a:solidFill>
                  <a:schemeClr val="accent4"/>
                </a:solidFill>
              </a:ln>
              <a:effectLst/>
              <a:sp3d>
                <a:contourClr>
                  <a:schemeClr val="accent4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D2CD-48A2-9485-1FBDB2B4AF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0-6429-4C02-8634-CD0769464DE5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60-4CC4-88A2-3E98E6EEAE2F}"/>
                </c:ext>
              </c:extLst>
            </c:dLbl>
            <c:dLbl>
              <c:idx val="1"/>
              <c:layout>
                <c:manualLayout>
                  <c:x val="3.8039008925241674E-2"/>
                  <c:y val="2.475966269059435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500" b="1" i="1" u="none" strike="noStrike" kern="1200" baseline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FFDF3F69-E671-4944-AD25-6C98D95ED764}" type="VALUE">
                      <a:rPr lang="en-US" sz="1500" b="1" smtClean="0">
                        <a:solidFill>
                          <a:srgbClr val="FF0000"/>
                        </a:solidFill>
                        <a:effectLst/>
                      </a:rPr>
                      <a:pPr>
                        <a:defRPr sz="1500" b="1" i="1">
                          <a:solidFill>
                            <a:srgbClr val="FF0000"/>
                          </a:solidFill>
                          <a:effectLst/>
                        </a:defRPr>
                      </a:pPr>
                      <a:t>[ЗНАЧЕНИЕ]</a:t>
                    </a:fld>
                    <a:r>
                      <a:rPr lang="en-US" sz="1500" b="1" dirty="0">
                        <a:solidFill>
                          <a:srgbClr val="FF0000"/>
                        </a:solidFill>
                        <a:effectLst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1" u="none" strike="noStrike" kern="1200" baseline="0">
                      <a:solidFill>
                        <a:srgbClr val="FF0000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60-4CC4-88A2-3E98E6EEAE2F}"/>
                </c:ext>
              </c:extLst>
            </c:dLbl>
            <c:dLbl>
              <c:idx val="2"/>
              <c:layout>
                <c:manualLayout>
                  <c:x val="-0.10102322267367649"/>
                  <c:y val="6.26273820997386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14,4%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CD-48A2-9485-1FBDB2B4AF73}"/>
                </c:ext>
              </c:extLst>
            </c:dLbl>
            <c:dLbl>
              <c:idx val="3"/>
              <c:layout>
                <c:manualLayout>
                  <c:x val="-0.12562249200073791"/>
                  <c:y val="3.43125546055638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500" b="1" i="1" u="none" strike="noStrike" kern="1200" baseline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500" b="1" dirty="0">
                        <a:solidFill>
                          <a:srgbClr val="FF0000"/>
                        </a:solidFill>
                      </a:rPr>
                      <a:t>9,8%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1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6043741915709784E-2"/>
                      <c:h val="7.784718475217158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D2CD-48A2-9485-1FBDB2B4AF73}"/>
                </c:ext>
              </c:extLst>
            </c:dLbl>
            <c:dLbl>
              <c:idx val="4"/>
              <c:layout>
                <c:manualLayout>
                  <c:x val="-7.8051067701985166E-2"/>
                  <c:y val="-9.37324720138709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0,2%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429-4C02-8634-CD0769464D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1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1"/>
                <c:pt idx="0">
                  <c:v>Кв. 1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68.7</c:v>
                </c:pt>
                <c:pt idx="1">
                  <c:v>6.9</c:v>
                </c:pt>
                <c:pt idx="2">
                  <c:v>14.4</c:v>
                </c:pt>
                <c:pt idx="3">
                  <c:v>9.8000000000000007</c:v>
                </c:pt>
                <c:pt idx="4" formatCode="0.00%">
                  <c:v>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60-4CC4-88A2-3E98E6EEAE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4640">
          <a:noFill/>
        </a:ln>
        <a:effectLst/>
      </c:spPr>
    </c:plotArea>
    <c:plotVisOnly val="1"/>
    <c:dispBlanksAs val="zero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001"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1219623181374796E-2"/>
          <c:y val="6.5630090207783834E-2"/>
          <c:w val="0.53701833099909524"/>
          <c:h val="0.8359247744805425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50000"/>
                </a:schemeClr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1-4A4C-45EA-B7BD-7FA70A5F005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3-4A4C-45EA-B7BD-7FA70A5F005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>
                  <a:lumMod val="50000"/>
                </a:schemeClr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5-4A4C-45EA-B7BD-7FA70A5F005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7-4A4C-45EA-B7BD-7FA70A5F0054}"/>
              </c:ext>
            </c:extLst>
          </c:dPt>
          <c:dPt>
            <c:idx val="4"/>
            <c:invertIfNegative val="0"/>
            <c:bubble3D val="0"/>
            <c:spPr>
              <a:solidFill>
                <a:srgbClr val="99CC0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9-4A4C-45EA-B7BD-7FA70A5F0054}"/>
              </c:ext>
            </c:extLst>
          </c:dPt>
          <c:dPt>
            <c:idx val="5"/>
            <c:invertIfNegative val="0"/>
            <c:bubble3D val="0"/>
            <c:explosion val="23"/>
            <c:spPr>
              <a:solidFill>
                <a:srgbClr val="FFCC00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B-4A4C-45EA-B7BD-7FA70A5F0054}"/>
              </c:ext>
            </c:extLst>
          </c:dPt>
          <c:dPt>
            <c:idx val="6"/>
            <c:invertIfNegative val="0"/>
            <c:bubble3D val="0"/>
            <c:spPr>
              <a:solidFill>
                <a:srgbClr val="E07408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D-4A4C-45EA-B7BD-7FA70A5F0054}"/>
              </c:ext>
            </c:extLst>
          </c:dPt>
          <c:dPt>
            <c:idx val="7"/>
            <c:invertIfNegative val="0"/>
            <c:bubble3D val="0"/>
            <c:spPr>
              <a:solidFill>
                <a:srgbClr val="FF9966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0F-4A4C-45EA-B7BD-7FA70A5F0054}"/>
              </c:ext>
            </c:extLst>
          </c:dPt>
          <c:dPt>
            <c:idx val="8"/>
            <c:invertIfNegative val="0"/>
            <c:bubble3D val="0"/>
            <c:spPr>
              <a:solidFill>
                <a:srgbClr val="B59A4D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10-AF2B-41E8-A888-3E4C51487F3B}"/>
              </c:ext>
            </c:extLst>
          </c:dPt>
          <c:dPt>
            <c:idx val="9"/>
            <c:invertIfNegative val="0"/>
            <c:bubble3D val="0"/>
            <c:spPr>
              <a:solidFill>
                <a:srgbClr val="938C6D"/>
              </a:solidFill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  <c:extLst>
              <c:ext xmlns:c16="http://schemas.microsoft.com/office/drawing/2014/chart" uri="{C3380CC4-5D6E-409C-BE32-E72D297353CC}">
                <c16:uniqueId val="{00000012-29A7-4FEC-868D-3EA0CE5695ED}"/>
              </c:ext>
            </c:extLst>
          </c:dPt>
          <c:cat>
            <c:strRef>
              <c:f>Лист1!$A$2:$A$11</c:f>
              <c:strCache>
                <c:ptCount val="10"/>
                <c:pt idx="0">
                  <c:v>Возмещение убытков, предоставление льгот</c:v>
                </c:pt>
                <c:pt idx="1">
                  <c:v>Благоустройство населенных пунктов(включаякап. вложения)</c:v>
                </c:pt>
                <c:pt idx="2">
                  <c:v>кап.ремонт жилфонда</c:v>
                </c:pt>
                <c:pt idx="3">
                  <c:v>текущий ремонт жилфонда</c:v>
                </c:pt>
                <c:pt idx="4">
                  <c:v>расходы по погашению льготных кредитов</c:v>
                </c:pt>
                <c:pt idx="5">
                  <c:v>услуги бань</c:v>
                </c:pt>
                <c:pt idx="6">
                  <c:v>расходы паспортиста</c:v>
                </c:pt>
                <c:pt idx="7">
                  <c:v>реконтструкция котельных</c:v>
                </c:pt>
                <c:pt idx="8">
                  <c:v>работы по газификации жилфонда</c:v>
                </c:pt>
                <c:pt idx="9">
                  <c:v>Возмещение эл.энергии в МОП</c:v>
                </c:pt>
              </c:strCache>
            </c:strRef>
          </c:cat>
          <c:val>
            <c:numRef>
              <c:f>Лист1!$B$2:$B$11</c:f>
              <c:numCache>
                <c:formatCode>0</c:formatCode>
                <c:ptCount val="10"/>
                <c:pt idx="0" formatCode="General">
                  <c:v>2100</c:v>
                </c:pt>
                <c:pt idx="1">
                  <c:v>800</c:v>
                </c:pt>
                <c:pt idx="2" formatCode="General">
                  <c:v>574</c:v>
                </c:pt>
                <c:pt idx="3" formatCode="General">
                  <c:v>374</c:v>
                </c:pt>
                <c:pt idx="4" formatCode="General">
                  <c:v>280</c:v>
                </c:pt>
                <c:pt idx="5" formatCode="General">
                  <c:v>191</c:v>
                </c:pt>
                <c:pt idx="6" formatCode="General">
                  <c:v>163</c:v>
                </c:pt>
                <c:pt idx="7" formatCode="General">
                  <c:v>123</c:v>
                </c:pt>
                <c:pt idx="8" formatCode="General">
                  <c:v>93</c:v>
                </c:pt>
                <c:pt idx="9" formatCode="General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A4C-45EA-B7BD-7FA70A5F0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55011968"/>
        <c:axId val="55010432"/>
        <c:axId val="0"/>
      </c:bar3DChart>
      <c:valAx>
        <c:axId val="55010432"/>
        <c:scaling>
          <c:orientation val="minMax"/>
          <c:max val="1000"/>
          <c:min val="3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55011968"/>
        <c:crosses val="autoZero"/>
        <c:crossBetween val="between"/>
        <c:majorUnit val="250"/>
        <c:minorUnit val="250"/>
      </c:valAx>
      <c:catAx>
        <c:axId val="5501196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55010432"/>
        <c:crosses val="autoZero"/>
        <c:auto val="1"/>
        <c:lblAlgn val="ctr"/>
        <c:lblOffset val="100"/>
        <c:noMultiLvlLbl val="0"/>
      </c:catAx>
      <c:spPr>
        <a:scene3d>
          <a:camera prst="orthographicFront"/>
          <a:lightRig rig="threePt" dir="t"/>
        </a:scene3d>
      </c:spPr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90"/>
      <c:depthPercent val="8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3833688148764253E-2"/>
          <c:y val="0"/>
          <c:w val="0.97378294303635937"/>
          <c:h val="0.92814584387742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5-10-29T08:40:14.608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0.46762</cdr:x>
      <cdr:y>0.26638</cdr:y>
    </cdr:from>
    <cdr:to>
      <cdr:x>0.61735</cdr:x>
      <cdr:y>0.33739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23964" y="1323523"/>
          <a:ext cx="648063" cy="3528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25,6%</a:t>
          </a:r>
        </a:p>
      </cdr:txBody>
    </cdr:sp>
  </cdr:relSizeAnchor>
  <cdr:relSizeAnchor xmlns:cdr="http://schemas.openxmlformats.org/drawingml/2006/chartDrawing">
    <cdr:from>
      <cdr:x>0.31789</cdr:x>
      <cdr:y>0.65539</cdr:y>
    </cdr:from>
    <cdr:to>
      <cdr:x>0.44687</cdr:x>
      <cdr:y>0.74651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75892" y="3256319"/>
          <a:ext cx="558256" cy="4527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tx1"/>
              </a:solidFill>
            </a:rPr>
            <a:t>74,4%</a:t>
          </a:r>
        </a:p>
      </cdr:txBody>
    </cdr:sp>
  </cdr:relSizeAnchor>
  <cdr:relSizeAnchor xmlns:cdr="http://schemas.openxmlformats.org/drawingml/2006/chartDrawing">
    <cdr:from>
      <cdr:x>0.71717</cdr:x>
      <cdr:y>0.13365</cdr:y>
    </cdr:from>
    <cdr:to>
      <cdr:x>0.75282</cdr:x>
      <cdr:y>0.16264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104084" y="664031"/>
          <a:ext cx="154301" cy="144039"/>
        </a:xfrm>
        <a:prstGeom xmlns:a="http://schemas.openxmlformats.org/drawingml/2006/main" prst="rect">
          <a:avLst/>
        </a:prstGeom>
        <a:solidFill xmlns:a="http://schemas.openxmlformats.org/drawingml/2006/main">
          <a:srgbClr val="FF6600"/>
        </a:solidFill>
        <a:ln xmlns:a="http://schemas.openxmlformats.org/drawingml/2006/main">
          <a:solidFill>
            <a:srgbClr val="FF66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0.75045</cdr:x>
      <cdr:y>0.10466</cdr:y>
    </cdr:from>
    <cdr:to>
      <cdr:x>0.99168</cdr:x>
      <cdr:y>0.24959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48100" y="520015"/>
          <a:ext cx="1044116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54 516,8</a:t>
          </a:r>
        </a:p>
        <a:p xmlns:a="http://schemas.openxmlformats.org/drawingml/2006/main">
          <a:r>
            <a:rPr lang="ru-RU" sz="1600" b="1" dirty="0"/>
            <a:t>тыс. руб</a:t>
          </a:r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</a:p>
      </cdr:txBody>
    </cdr:sp>
  </cdr:relSizeAnchor>
  <cdr:relSizeAnchor xmlns:cdr="http://schemas.openxmlformats.org/drawingml/2006/chartDrawing">
    <cdr:from>
      <cdr:x>0.71717</cdr:x>
      <cdr:y>0.24959</cdr:y>
    </cdr:from>
    <cdr:to>
      <cdr:x>0.75281</cdr:x>
      <cdr:y>0.27857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3104084" y="1240095"/>
          <a:ext cx="154258" cy="14398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75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0.75045</cdr:x>
      <cdr:y>0.2206</cdr:y>
    </cdr:from>
    <cdr:to>
      <cdr:x>0.99956</cdr:x>
      <cdr:y>0.36698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248100" y="1096063"/>
          <a:ext cx="1078216" cy="727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18 789,0</a:t>
          </a:r>
        </a:p>
        <a:p xmlns:a="http://schemas.openxmlformats.org/drawingml/2006/main">
          <a:r>
            <a:rPr lang="ru-RU" sz="1600" b="1" dirty="0"/>
            <a:t>тыс. руб</a:t>
          </a:r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</cdr:x>
      <cdr:y>0.30678</cdr:y>
    </cdr:from>
    <cdr:to>
      <cdr:x>0.687</cdr:x>
      <cdr:y>0.37695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52430" y="1542418"/>
          <a:ext cx="842390" cy="352800"/>
        </a:xfrm>
        <a:prstGeom xmlns:a="http://schemas.openxmlformats.org/drawingml/2006/main" prst="rect">
          <a:avLst/>
        </a:prstGeom>
        <a:effectLst xmlns:a="http://schemas.openxmlformats.org/drawingml/2006/main">
          <a:glow rad="63500">
            <a:schemeClr val="accent2">
              <a:satMod val="175000"/>
              <a:alpha val="40000"/>
            </a:schemeClr>
          </a:glow>
        </a:effectLst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29,3%</a:t>
          </a:r>
        </a:p>
      </cdr:txBody>
    </cdr:sp>
  </cdr:relSizeAnchor>
  <cdr:relSizeAnchor xmlns:cdr="http://schemas.openxmlformats.org/drawingml/2006/chartDrawing">
    <cdr:from>
      <cdr:x>0.30819</cdr:x>
      <cdr:y>0.69347</cdr:y>
    </cdr:from>
    <cdr:to>
      <cdr:x>0.61858</cdr:x>
      <cdr:y>0.77941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388333" y="3486634"/>
          <a:ext cx="139828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70,7%</a:t>
          </a:r>
        </a:p>
      </cdr:txBody>
    </cdr:sp>
  </cdr:relSizeAnchor>
  <cdr:relSizeAnchor xmlns:cdr="http://schemas.openxmlformats.org/drawingml/2006/chartDrawing">
    <cdr:from>
      <cdr:x>0.7078</cdr:x>
      <cdr:y>0.13491</cdr:y>
    </cdr:from>
    <cdr:to>
      <cdr:x>0.73977</cdr:x>
      <cdr:y>0.16355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3188534" y="678322"/>
          <a:ext cx="144020" cy="143996"/>
        </a:xfrm>
        <a:prstGeom xmlns:a="http://schemas.openxmlformats.org/drawingml/2006/main" prst="rect">
          <a:avLst/>
        </a:prstGeom>
        <a:solidFill xmlns:a="http://schemas.openxmlformats.org/drawingml/2006/main">
          <a:srgbClr val="FF6600"/>
        </a:solidFill>
        <a:ln xmlns:a="http://schemas.openxmlformats.org/drawingml/2006/main">
          <a:solidFill>
            <a:srgbClr val="FF66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0.7078</cdr:x>
      <cdr:y>0.23517</cdr:y>
    </cdr:from>
    <cdr:to>
      <cdr:x>0.73977</cdr:x>
      <cdr:y>0.26381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3188534" y="1182378"/>
          <a:ext cx="144020" cy="143996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75000"/>
          </a:schemeClr>
        </a:solidFill>
        <a:ln xmlns:a="http://schemas.openxmlformats.org/drawingml/2006/main">
          <a:solidFill>
            <a:schemeClr val="accent3">
              <a:lumMod val="7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/>
        </a:p>
      </cdr:txBody>
    </cdr:sp>
  </cdr:relSizeAnchor>
  <cdr:relSizeAnchor xmlns:cdr="http://schemas.openxmlformats.org/drawingml/2006/chartDrawing">
    <cdr:from>
      <cdr:x>0.75575</cdr:x>
      <cdr:y>0.10627</cdr:y>
    </cdr:from>
    <cdr:to>
      <cdr:x>0.95205</cdr:x>
      <cdr:y>0.23228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404558" y="534306"/>
          <a:ext cx="884278" cy="633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/>
            <a:t>5</a:t>
          </a:r>
          <a:r>
            <a:rPr lang="ru-RU" sz="1600" b="1" dirty="0"/>
            <a:t>7 628,6</a:t>
          </a:r>
        </a:p>
        <a:p xmlns:a="http://schemas.openxmlformats.org/drawingml/2006/main">
          <a:r>
            <a:rPr lang="ru-RU" sz="1600" b="1" dirty="0"/>
            <a:t>тыс. руб</a:t>
          </a:r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</a:p>
      </cdr:txBody>
    </cdr:sp>
  </cdr:relSizeAnchor>
  <cdr:relSizeAnchor xmlns:cdr="http://schemas.openxmlformats.org/drawingml/2006/chartDrawing">
    <cdr:from>
      <cdr:x>0.75575</cdr:x>
      <cdr:y>0.22085</cdr:y>
    </cdr:from>
    <cdr:to>
      <cdr:x>0.95873</cdr:x>
      <cdr:y>0.37421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404558" y="1110370"/>
          <a:ext cx="914396" cy="7710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23 905,7</a:t>
          </a:r>
        </a:p>
        <a:p xmlns:a="http://schemas.openxmlformats.org/drawingml/2006/main">
          <a:r>
            <a:rPr lang="ru-RU" sz="1600" b="1" dirty="0"/>
            <a:t>тыс. руб</a:t>
          </a:r>
          <a:r>
            <a: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0.68382</cdr:x>
      <cdr:y>0.72727</cdr:y>
    </cdr:from>
    <cdr:to>
      <cdr:x>0.96788</cdr:x>
      <cdr:y>0.85406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6179347" y="3456384"/>
          <a:ext cx="2566915" cy="602580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Подоходный налог 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 11 784,0</a:t>
          </a:r>
        </a:p>
      </cdr:txBody>
    </cdr:sp>
  </cdr:relSizeAnchor>
  <cdr:relSizeAnchor xmlns:cdr="http://schemas.openxmlformats.org/drawingml/2006/chartDrawing">
    <cdr:from>
      <cdr:x>0</cdr:x>
      <cdr:y>0.12121</cdr:y>
    </cdr:from>
    <cdr:to>
      <cdr:x>0.2899</cdr:x>
      <cdr:y>0.30635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-120845" y="576064"/>
          <a:ext cx="2619680" cy="879858"/>
        </a:xfrm>
        <a:prstGeom xmlns:a="http://schemas.openxmlformats.org/drawingml/2006/main" prst="rect">
          <a:avLst/>
        </a:prstGeom>
        <a:solidFill xmlns:a="http://schemas.openxmlformats.org/drawingml/2006/main">
          <a:srgbClr val="E25C95"/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Налог на добавленную стоимость</a:t>
          </a:r>
        </a:p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4 593,2</a:t>
          </a:r>
        </a:p>
      </cdr:txBody>
    </cdr:sp>
  </cdr:relSizeAnchor>
  <cdr:relSizeAnchor xmlns:cdr="http://schemas.openxmlformats.org/drawingml/2006/chartDrawing">
    <cdr:from>
      <cdr:x>0.0543</cdr:x>
      <cdr:y>0.56061</cdr:y>
    </cdr:from>
    <cdr:to>
      <cdr:x>0.23758</cdr:x>
      <cdr:y>0.75758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490715" y="2664296"/>
          <a:ext cx="1656184" cy="936104"/>
        </a:xfrm>
        <a:prstGeom xmlns:a="http://schemas.openxmlformats.org/drawingml/2006/main" prst="rect">
          <a:avLst/>
        </a:prstGeom>
        <a:solidFill xmlns:a="http://schemas.openxmlformats.org/drawingml/2006/main">
          <a:srgbClr val="FF9900"/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Налоги на собственность </a:t>
          </a:r>
        </a:p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1 863,6</a:t>
          </a:r>
        </a:p>
      </cdr:txBody>
    </cdr:sp>
  </cdr:relSizeAnchor>
  <cdr:relSizeAnchor xmlns:cdr="http://schemas.openxmlformats.org/drawingml/2006/chartDrawing">
    <cdr:from>
      <cdr:x>0.30133</cdr:x>
      <cdr:y>0.0303</cdr:y>
    </cdr:from>
    <cdr:to>
      <cdr:x>0.56429</cdr:x>
      <cdr:y>0.16667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2722963" y="144017"/>
          <a:ext cx="2376263" cy="648072"/>
        </a:xfrm>
        <a:prstGeom xmlns:a="http://schemas.openxmlformats.org/drawingml/2006/main" prst="rect">
          <a:avLst/>
        </a:prstGeom>
        <a:solidFill xmlns:a="http://schemas.openxmlformats.org/drawingml/2006/main">
          <a:srgbClr val="0099FF"/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Налоги от выручки</a:t>
          </a:r>
        </a:p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rPr>
            <a:t>1 620,1</a:t>
          </a:r>
        </a:p>
      </cdr:txBody>
    </cdr:sp>
  </cdr:relSizeAnchor>
  <cdr:relSizeAnchor xmlns:cdr="http://schemas.openxmlformats.org/drawingml/2006/chartDrawing">
    <cdr:from>
      <cdr:x>0.78741</cdr:x>
      <cdr:y>0.15152</cdr:y>
    </cdr:from>
    <cdr:to>
      <cdr:x>1</cdr:x>
      <cdr:y>0.34848</cdr:y>
    </cdr:to>
    <cdr:sp macro="" textlink="">
      <cdr:nvSpPr>
        <cdr:cNvPr id="15" name="Прямоугольник 14"/>
        <cdr:cNvSpPr/>
      </cdr:nvSpPr>
      <cdr:spPr>
        <a:xfrm xmlns:a="http://schemas.openxmlformats.org/drawingml/2006/main">
          <a:off x="7115451" y="720080"/>
          <a:ext cx="1921044" cy="936104"/>
        </a:xfrm>
        <a:prstGeom xmlns:a="http://schemas.openxmlformats.org/drawingml/2006/main" prst="rect">
          <a:avLst/>
        </a:prstGeom>
        <a:solidFill xmlns:a="http://schemas.openxmlformats.org/drawingml/2006/main">
          <a:srgbClr val="FF0000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Неналоговые доходы 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3 770,6</a:t>
          </a:r>
        </a:p>
      </cdr:txBody>
    </cdr:sp>
  </cdr:relSizeAnchor>
  <cdr:relSizeAnchor xmlns:cdr="http://schemas.openxmlformats.org/drawingml/2006/chartDrawing">
    <cdr:from>
      <cdr:x>0.58023</cdr:x>
      <cdr:y>0.01515</cdr:y>
    </cdr:from>
    <cdr:to>
      <cdr:x>0.80335</cdr:x>
      <cdr:y>0.13636</cdr:y>
    </cdr:to>
    <cdr:sp macro="" textlink="">
      <cdr:nvSpPr>
        <cdr:cNvPr id="16" name="Прямоугольник 15"/>
        <cdr:cNvSpPr/>
      </cdr:nvSpPr>
      <cdr:spPr>
        <a:xfrm xmlns:a="http://schemas.openxmlformats.org/drawingml/2006/main">
          <a:off x="5243243" y="72008"/>
          <a:ext cx="2016223" cy="576064"/>
        </a:xfrm>
        <a:prstGeom xmlns:a="http://schemas.openxmlformats.org/drawingml/2006/main" prst="rect">
          <a:avLst/>
        </a:prstGeom>
        <a:solidFill xmlns:a="http://schemas.openxmlformats.org/drawingml/2006/main">
          <a:srgbClr val="CC00FF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Прочие налоги </a:t>
          </a:r>
        </a:p>
        <a:p xmlns:a="http://schemas.openxmlformats.org/drawingml/2006/main">
          <a:pPr algn="ctr"/>
          <a:r>
            <a: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274,2 </a:t>
          </a:r>
        </a:p>
      </cdr:txBody>
    </cdr:sp>
  </cdr:relSizeAnchor>
  <cdr:relSizeAnchor xmlns:cdr="http://schemas.openxmlformats.org/drawingml/2006/chartDrawing">
    <cdr:from>
      <cdr:x>0.53389</cdr:x>
      <cdr:y>0.52306</cdr:y>
    </cdr:from>
    <cdr:to>
      <cdr:x>0.65798</cdr:x>
      <cdr:y>0.59634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824536" y="3036530"/>
          <a:ext cx="1121254" cy="425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49,3%</a:t>
          </a:r>
        </a:p>
      </cdr:txBody>
    </cdr:sp>
  </cdr:relSizeAnchor>
  <cdr:relSizeAnchor xmlns:cdr="http://schemas.openxmlformats.org/drawingml/2006/chartDrawing">
    <cdr:from>
      <cdr:x>0.63749</cdr:x>
      <cdr:y>0.68432</cdr:y>
    </cdr:from>
    <cdr:to>
      <cdr:x>0.66936</cdr:x>
      <cdr:y>0.73393</cdr:y>
    </cdr:to>
    <cdr:cxnSp macro="">
      <cdr:nvCxnSpPr>
        <cdr:cNvPr id="4" name="Прямая соединительная линия 3">
          <a:extLst xmlns:a="http://schemas.openxmlformats.org/drawingml/2006/main">
            <a:ext uri="{FF2B5EF4-FFF2-40B4-BE49-F238E27FC236}">
              <a16:creationId xmlns:a16="http://schemas.microsoft.com/office/drawing/2014/main" id="{37859D58-DCE1-4784-8FB4-DE6524AF3E68}"/>
            </a:ext>
          </a:extLst>
        </cdr:cNvPr>
        <cdr:cNvCxnSpPr/>
      </cdr:nvCxnSpPr>
      <cdr:spPr>
        <a:xfrm xmlns:a="http://schemas.openxmlformats.org/drawingml/2006/main">
          <a:off x="5760640" y="3972634"/>
          <a:ext cx="288032" cy="288032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92D05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0.74905</cdr:x>
      <cdr:y>0.28739</cdr:y>
    </cdr:from>
    <cdr:to>
      <cdr:x>0.78889</cdr:x>
      <cdr:y>0.3122</cdr:y>
    </cdr:to>
    <cdr:cxnSp macro="">
      <cdr:nvCxnSpPr>
        <cdr:cNvPr id="7" name="Прямая соединительная линия 6">
          <a:extLst xmlns:a="http://schemas.openxmlformats.org/drawingml/2006/main">
            <a:ext uri="{FF2B5EF4-FFF2-40B4-BE49-F238E27FC236}">
              <a16:creationId xmlns:a16="http://schemas.microsoft.com/office/drawing/2014/main" id="{4FD34F4C-01D3-4B7D-91D5-769634B0A139}"/>
            </a:ext>
          </a:extLst>
        </cdr:cNvPr>
        <cdr:cNvCxnSpPr/>
      </cdr:nvCxnSpPr>
      <cdr:spPr>
        <a:xfrm xmlns:a="http://schemas.openxmlformats.org/drawingml/2006/main" flipV="1">
          <a:off x="6768752" y="1668378"/>
          <a:ext cx="360040" cy="14401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0.62155</cdr:x>
      <cdr:y>0.29979</cdr:y>
    </cdr:from>
    <cdr:to>
      <cdr:x>0.72274</cdr:x>
      <cdr:y>0.34941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5616624" y="1740386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15,8%</a:t>
          </a:r>
        </a:p>
      </cdr:txBody>
    </cdr:sp>
  </cdr:relSizeAnchor>
  <cdr:relSizeAnchor xmlns:cdr="http://schemas.openxmlformats.org/drawingml/2006/chartDrawing">
    <cdr:from>
      <cdr:x>0.60414</cdr:x>
      <cdr:y>0.13636</cdr:y>
    </cdr:from>
    <cdr:to>
      <cdr:x>0.67585</cdr:x>
      <cdr:y>0.21212</cdr:y>
    </cdr:to>
    <cdr:cxnSp macro="">
      <cdr:nvCxnSpPr>
        <cdr:cNvPr id="20" name="Прямая соединительная линия 19">
          <a:extLst xmlns:a="http://schemas.openxmlformats.org/drawingml/2006/main">
            <a:ext uri="{FF2B5EF4-FFF2-40B4-BE49-F238E27FC236}">
              <a16:creationId xmlns:a16="http://schemas.microsoft.com/office/drawing/2014/main" id="{AB792011-0A94-4A43-A760-B708E0093B45}"/>
            </a:ext>
          </a:extLst>
        </cdr:cNvPr>
        <cdr:cNvCxnSpPr/>
      </cdr:nvCxnSpPr>
      <cdr:spPr>
        <a:xfrm xmlns:a="http://schemas.openxmlformats.org/drawingml/2006/main" flipV="1">
          <a:off x="5459267" y="648072"/>
          <a:ext cx="648072" cy="36004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7030A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0.42576</cdr:x>
      <cdr:y>0.18816</cdr:y>
    </cdr:from>
    <cdr:to>
      <cdr:x>0.49747</cdr:x>
      <cdr:y>0.22537</cdr:y>
    </cdr:to>
    <cdr:cxnSp macro="">
      <cdr:nvCxnSpPr>
        <cdr:cNvPr id="27" name="Прямая соединительная линия 26">
          <a:extLst xmlns:a="http://schemas.openxmlformats.org/drawingml/2006/main">
            <a:ext uri="{FF2B5EF4-FFF2-40B4-BE49-F238E27FC236}">
              <a16:creationId xmlns:a16="http://schemas.microsoft.com/office/drawing/2014/main" id="{6AFBF6D0-CC9A-4092-BA99-73503B1447E8}"/>
            </a:ext>
          </a:extLst>
        </cdr:cNvPr>
        <cdr:cNvCxnSpPr/>
      </cdr:nvCxnSpPr>
      <cdr:spPr>
        <a:xfrm xmlns:a="http://schemas.openxmlformats.org/drawingml/2006/main">
          <a:off x="3847363" y="1092314"/>
          <a:ext cx="648007" cy="21601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0.52445</cdr:x>
      <cdr:y>0.18182</cdr:y>
    </cdr:from>
    <cdr:to>
      <cdr:x>0.56577</cdr:x>
      <cdr:y>0.3122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4739186" y="864096"/>
          <a:ext cx="373391" cy="6196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6,8%</a:t>
          </a:r>
        </a:p>
      </cdr:txBody>
    </cdr:sp>
  </cdr:relSizeAnchor>
  <cdr:relSizeAnchor xmlns:cdr="http://schemas.openxmlformats.org/drawingml/2006/chartDrawing">
    <cdr:from>
      <cdr:x>0.28727</cdr:x>
      <cdr:y>0.22727</cdr:y>
    </cdr:from>
    <cdr:to>
      <cdr:x>0.34839</cdr:x>
      <cdr:y>0.25758</cdr:y>
    </cdr:to>
    <cdr:cxnSp macro="">
      <cdr:nvCxnSpPr>
        <cdr:cNvPr id="31" name="Прямая соединительная линия 30">
          <a:extLst xmlns:a="http://schemas.openxmlformats.org/drawingml/2006/main">
            <a:ext uri="{FF2B5EF4-FFF2-40B4-BE49-F238E27FC236}">
              <a16:creationId xmlns:a16="http://schemas.microsoft.com/office/drawing/2014/main" id="{EC4961BC-AA2B-40C6-AC58-8CD8D0E99A0C}"/>
            </a:ext>
          </a:extLst>
        </cdr:cNvPr>
        <cdr:cNvCxnSpPr/>
      </cdr:nvCxnSpPr>
      <cdr:spPr>
        <a:xfrm xmlns:a="http://schemas.openxmlformats.org/drawingml/2006/main">
          <a:off x="2595885" y="1080120"/>
          <a:ext cx="552304" cy="144016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33CC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0.37305</cdr:x>
      <cdr:y>0.27273</cdr:y>
    </cdr:from>
    <cdr:to>
      <cdr:x>0.44624</cdr:x>
      <cdr:y>0.39903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371035" y="1296144"/>
          <a:ext cx="661411" cy="600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19,2</a:t>
          </a:r>
          <a:r>
            <a:rPr lang="en-US" sz="1400" b="1" dirty="0"/>
            <a:t>%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0.24555</cdr:x>
      <cdr:y>0.54787</cdr:y>
    </cdr:from>
    <cdr:to>
      <cdr:x>0.28687</cdr:x>
      <cdr:y>0.66667</cdr:y>
    </cdr:to>
    <cdr:cxnSp macro="">
      <cdr:nvCxnSpPr>
        <cdr:cNvPr id="6" name="Прямая соединительная линия 5">
          <a:extLst xmlns:a="http://schemas.openxmlformats.org/drawingml/2006/main">
            <a:ext uri="{FF2B5EF4-FFF2-40B4-BE49-F238E27FC236}">
              <a16:creationId xmlns:a16="http://schemas.microsoft.com/office/drawing/2014/main" id="{6CDFD0B2-4763-4287-905F-60317F26C8CB}"/>
            </a:ext>
          </a:extLst>
        </cdr:cNvPr>
        <cdr:cNvCxnSpPr/>
      </cdr:nvCxnSpPr>
      <cdr:spPr>
        <a:xfrm xmlns:a="http://schemas.openxmlformats.org/drawingml/2006/main" flipV="1">
          <a:off x="2218907" y="2603782"/>
          <a:ext cx="373381" cy="56457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FFC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0.29336</cdr:x>
      <cdr:y>0.42424</cdr:y>
    </cdr:from>
    <cdr:to>
      <cdr:x>0.43827</cdr:x>
      <cdr:y>0.52306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2650956" y="2016224"/>
          <a:ext cx="1309470" cy="4696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7,8%</a:t>
          </a:r>
        </a:p>
      </cdr:txBody>
    </cdr:sp>
  </cdr:relSizeAnchor>
  <cdr:relSizeAnchor xmlns:cdr="http://schemas.openxmlformats.org/drawingml/2006/chartDrawing">
    <cdr:from>
      <cdr:x>0.60414</cdr:x>
      <cdr:y>0.13636</cdr:y>
    </cdr:from>
    <cdr:to>
      <cdr:x>0.65992</cdr:x>
      <cdr:y>0.19697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5459267" y="648072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/>
            <a:t>1,1%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0.535</cdr:x>
      <cdr:y>0.79797</cdr:y>
    </cdr:from>
    <cdr:to>
      <cdr:x>0.64611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402832" y="442108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0.42125</cdr:x>
      <cdr:y>0.88137</cdr:y>
    </cdr:from>
    <cdr:to>
      <cdr:x>0.53236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466728" y="3989040"/>
          <a:ext cx="914400" cy="5369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400" b="1" dirty="0"/>
            <a:t>тыс. рублей</a:t>
          </a:r>
        </a:p>
      </cdr:txBody>
    </cdr:sp>
  </cdr:relSizeAnchor>
  <cdr:relSizeAnchor xmlns:cdr="http://schemas.openxmlformats.org/drawingml/2006/chartDrawing">
    <cdr:from>
      <cdr:x>0.42125</cdr:x>
      <cdr:y>0.65863</cdr:y>
    </cdr:from>
    <cdr:to>
      <cdr:x>0.53236</cdr:x>
      <cdr:y>0.77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466728" y="2980928"/>
          <a:ext cx="914400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0.3775</cdr:x>
      <cdr:y>0.6109</cdr:y>
    </cdr:from>
    <cdr:to>
      <cdr:x>0.52361</cdr:x>
      <cdr:y>0.70636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106688" y="2764904"/>
          <a:ext cx="120243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73 439,4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0.465</cdr:x>
      <cdr:y>0.67454</cdr:y>
    </cdr:from>
    <cdr:to>
      <cdr:x>0.57611</cdr:x>
      <cdr:y>0.87657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826768" y="30529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0.38625</cdr:x>
      <cdr:y>0.73818</cdr:y>
    </cdr:from>
    <cdr:to>
      <cdr:x>0.50611</cdr:x>
      <cdr:y>0.83364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178696" y="3340968"/>
          <a:ext cx="98640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73 305,8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0.86875</cdr:x>
      <cdr:y>0.19724</cdr:y>
    </cdr:from>
    <cdr:to>
      <cdr:x>1</cdr:x>
      <cdr:y>0.37225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7149480" y="892696"/>
          <a:ext cx="108012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0.88889</cdr:x>
      <cdr:y>0.05405</cdr:y>
    </cdr:from>
    <cdr:to>
      <cdr:x>1</cdr:x>
      <cdr:y>0.25608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7499176" y="2446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0.73531</cdr:x>
      <cdr:y>0</cdr:y>
    </cdr:from>
    <cdr:to>
      <cdr:x>1</cdr:x>
      <cdr:y>0.2754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56255" y="-1531206"/>
          <a:ext cx="2000067" cy="6003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dirty="0"/>
            <a:t>Общегосударственная деятельность</a:t>
          </a:r>
        </a:p>
      </cdr:txBody>
    </cdr:sp>
  </cdr:relSizeAnchor>
  <cdr:relSizeAnchor xmlns:cdr="http://schemas.openxmlformats.org/drawingml/2006/chartDrawing">
    <cdr:from>
      <cdr:x>0.87775</cdr:x>
      <cdr:y>0.39443</cdr:y>
    </cdr:from>
    <cdr:to>
      <cdr:x>0.90786</cdr:x>
      <cdr:y>0.5224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F8B894B0-EEAA-BE7A-2776-842A63239A10}"/>
            </a:ext>
          </a:extLst>
        </cdr:cNvPr>
        <cdr:cNvCxnSpPr/>
      </cdr:nvCxnSpPr>
      <cdr:spPr>
        <a:xfrm xmlns:a="http://schemas.openxmlformats.org/drawingml/2006/main">
          <a:off x="6632545" y="1109668"/>
          <a:ext cx="227518" cy="36004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dk1"/>
        </a:lnRef>
        <a:fillRef xmlns:a="http://schemas.openxmlformats.org/drawingml/2006/main" idx="0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0.85078</cdr:x>
      <cdr:y>0.5</cdr:y>
    </cdr:from>
    <cdr:to>
      <cdr:x>0.99705</cdr:x>
      <cdr:y>0.70021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428805" y="1406679"/>
          <a:ext cx="1105236" cy="5632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dirty="0"/>
            <a:t>Прочие расходы</a:t>
          </a:r>
        </a:p>
        <a:p xmlns:a="http://schemas.openxmlformats.org/drawingml/2006/main">
          <a:pPr algn="ctr"/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0.57087</cdr:x>
      <cdr:y>0.82435</cdr:y>
    </cdr:from>
    <cdr:to>
      <cdr:x>0.6586</cdr:x>
      <cdr:y>0.87716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5220079" y="5058878"/>
          <a:ext cx="802203" cy="324138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50000"/>
          </a:schemeClr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42,3%</a:t>
          </a:r>
        </a:p>
      </cdr:txBody>
    </cdr:sp>
  </cdr:relSizeAnchor>
  <cdr:relSizeAnchor xmlns:cdr="http://schemas.openxmlformats.org/drawingml/2006/chartDrawing">
    <cdr:from>
      <cdr:x>0.35038</cdr:x>
      <cdr:y>0.65315</cdr:y>
    </cdr:from>
    <cdr:to>
      <cdr:x>0.42913</cdr:x>
      <cdr:y>0.70811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3203855" y="4008294"/>
          <a:ext cx="720080" cy="33723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50000"/>
          </a:schemeClr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21,0%</a:t>
          </a:r>
        </a:p>
      </cdr:txBody>
    </cdr:sp>
  </cdr:relSizeAnchor>
  <cdr:relSizeAnchor xmlns:cdr="http://schemas.openxmlformats.org/drawingml/2006/chartDrawing">
    <cdr:from>
      <cdr:x>0.46905</cdr:x>
      <cdr:y>0.73759</cdr:y>
    </cdr:from>
    <cdr:to>
      <cdr:x>0.5555</cdr:x>
      <cdr:y>0.79233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4288985" y="4526480"/>
          <a:ext cx="790498" cy="33592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4">
            <a:lumMod val="75000"/>
          </a:schemeClr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32,0%</a:t>
          </a:r>
        </a:p>
      </cdr:txBody>
    </cdr:sp>
  </cdr:relSizeAnchor>
  <cdr:relSizeAnchor xmlns:cdr="http://schemas.openxmlformats.org/drawingml/2006/chartDrawing">
    <cdr:from>
      <cdr:x>0.24819</cdr:x>
      <cdr:y>0.57332</cdr:y>
    </cdr:from>
    <cdr:to>
      <cdr:x>0.32525</cdr:x>
      <cdr:y>0.62596</cdr:y>
    </cdr:to>
    <cdr:sp macro="" textlink="">
      <cdr:nvSpPr>
        <cdr:cNvPr id="10" name="Прямоугольник 9"/>
        <cdr:cNvSpPr/>
      </cdr:nvSpPr>
      <cdr:spPr>
        <a:xfrm xmlns:a="http://schemas.openxmlformats.org/drawingml/2006/main">
          <a:off x="2269422" y="3518368"/>
          <a:ext cx="704622" cy="32301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3">
            <a:lumMod val="75000"/>
          </a:schemeClr>
        </a:solidFill>
        <a:ln xmlns:a="http://schemas.openxmlformats.org/drawingml/2006/main">
          <a:noFill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2,2%</a:t>
          </a:r>
        </a:p>
      </cdr:txBody>
    </cdr:sp>
  </cdr:relSizeAnchor>
  <cdr:relSizeAnchor xmlns:cdr="http://schemas.openxmlformats.org/drawingml/2006/chartDrawing">
    <cdr:from>
      <cdr:x>0.13776</cdr:x>
      <cdr:y>0.34006</cdr:y>
    </cdr:from>
    <cdr:to>
      <cdr:x>0.21745</cdr:x>
      <cdr:y>0.39139</cdr:y>
    </cdr:to>
    <cdr:sp macro="" textlink="">
      <cdr:nvSpPr>
        <cdr:cNvPr id="14" name="Прямоугольник 13"/>
        <cdr:cNvSpPr/>
      </cdr:nvSpPr>
      <cdr:spPr>
        <a:xfrm xmlns:a="http://schemas.openxmlformats.org/drawingml/2006/main">
          <a:off x="1259639" y="2086921"/>
          <a:ext cx="728685" cy="314950"/>
        </a:xfrm>
        <a:prstGeom xmlns:a="http://schemas.openxmlformats.org/drawingml/2006/main" prst="rect">
          <a:avLst/>
        </a:prstGeom>
        <a:solidFill xmlns:a="http://schemas.openxmlformats.org/drawingml/2006/main">
          <a:srgbClr val="E07408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0,4%</a:t>
          </a:r>
        </a:p>
      </cdr:txBody>
    </cdr:sp>
  </cdr:relSizeAnchor>
  <cdr:relSizeAnchor xmlns:cdr="http://schemas.openxmlformats.org/drawingml/2006/chartDrawing">
    <cdr:from>
      <cdr:x>0.15351</cdr:x>
      <cdr:y>0.4153</cdr:y>
    </cdr:from>
    <cdr:to>
      <cdr:x>0.23075</cdr:x>
      <cdr:y>0.4732</cdr:y>
    </cdr:to>
    <cdr:sp macro="" textlink="">
      <cdr:nvSpPr>
        <cdr:cNvPr id="15" name="Прямоугольник 14"/>
        <cdr:cNvSpPr/>
      </cdr:nvSpPr>
      <cdr:spPr>
        <a:xfrm xmlns:a="http://schemas.openxmlformats.org/drawingml/2006/main">
          <a:off x="1403655" y="2548618"/>
          <a:ext cx="706293" cy="355323"/>
        </a:xfrm>
        <a:prstGeom xmlns:a="http://schemas.openxmlformats.org/drawingml/2006/main" prst="rect">
          <a:avLst/>
        </a:prstGeom>
        <a:solidFill xmlns:a="http://schemas.openxmlformats.org/drawingml/2006/main">
          <a:srgbClr val="FFCC00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0,6%</a:t>
          </a:r>
        </a:p>
      </cdr:txBody>
    </cdr:sp>
  </cdr:relSizeAnchor>
  <cdr:relSizeAnchor xmlns:cdr="http://schemas.openxmlformats.org/drawingml/2006/chartDrawing">
    <cdr:from>
      <cdr:x>0.19288</cdr:x>
      <cdr:y>0.50292</cdr:y>
    </cdr:from>
    <cdr:to>
      <cdr:x>0.27012</cdr:x>
      <cdr:y>0.54985</cdr:y>
    </cdr:to>
    <cdr:sp macro="" textlink="">
      <cdr:nvSpPr>
        <cdr:cNvPr id="16" name="Прямоугольник 15"/>
        <cdr:cNvSpPr/>
      </cdr:nvSpPr>
      <cdr:spPr>
        <a:xfrm xmlns:a="http://schemas.openxmlformats.org/drawingml/2006/main">
          <a:off x="1763695" y="3086319"/>
          <a:ext cx="706293" cy="288043"/>
        </a:xfrm>
        <a:prstGeom xmlns:a="http://schemas.openxmlformats.org/drawingml/2006/main" prst="rect">
          <a:avLst/>
        </a:prstGeom>
        <a:solidFill xmlns:a="http://schemas.openxmlformats.org/drawingml/2006/main">
          <a:srgbClr val="99CC00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0,9%</a:t>
          </a:r>
        </a:p>
      </cdr:txBody>
    </cdr:sp>
  </cdr:relSizeAnchor>
  <cdr:relSizeAnchor xmlns:cdr="http://schemas.openxmlformats.org/drawingml/2006/chartDrawing">
    <cdr:from>
      <cdr:x>0.11413</cdr:x>
      <cdr:y>0.2567</cdr:y>
    </cdr:from>
    <cdr:to>
      <cdr:x>0.19382</cdr:x>
      <cdr:y>0.31082</cdr:y>
    </cdr:to>
    <cdr:sp macro="" textlink="">
      <cdr:nvSpPr>
        <cdr:cNvPr id="9" name="Прямоугольник 8">
          <a:extLst xmlns:a="http://schemas.openxmlformats.org/drawingml/2006/main">
            <a:ext uri="{FF2B5EF4-FFF2-40B4-BE49-F238E27FC236}">
              <a16:creationId xmlns:a16="http://schemas.microsoft.com/office/drawing/2014/main" id="{E22D974A-6CDE-4D26-A4CF-5CA8D4F2E1AA}"/>
            </a:ext>
          </a:extLst>
        </cdr:cNvPr>
        <cdr:cNvSpPr/>
      </cdr:nvSpPr>
      <cdr:spPr>
        <a:xfrm xmlns:a="http://schemas.openxmlformats.org/drawingml/2006/main">
          <a:off x="1043615" y="1575325"/>
          <a:ext cx="728686" cy="332111"/>
        </a:xfrm>
        <a:prstGeom xmlns:a="http://schemas.openxmlformats.org/drawingml/2006/main" prst="rect">
          <a:avLst/>
        </a:prstGeom>
        <a:solidFill xmlns:a="http://schemas.openxmlformats.org/drawingml/2006/main">
          <a:srgbClr val="FF9966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0,3%</a:t>
          </a:r>
        </a:p>
      </cdr:txBody>
    </cdr:sp>
  </cdr:relSizeAnchor>
  <cdr:relSizeAnchor xmlns:cdr="http://schemas.openxmlformats.org/drawingml/2006/chartDrawing">
    <cdr:from>
      <cdr:x>0.09838</cdr:x>
      <cdr:y>0.17766</cdr:y>
    </cdr:from>
    <cdr:to>
      <cdr:x>0.17807</cdr:x>
      <cdr:y>0.22812</cdr:y>
    </cdr:to>
    <cdr:sp macro="" textlink="">
      <cdr:nvSpPr>
        <cdr:cNvPr id="13" name="Прямоугольник 12">
          <a:extLst xmlns:a="http://schemas.openxmlformats.org/drawingml/2006/main">
            <a:ext uri="{FF2B5EF4-FFF2-40B4-BE49-F238E27FC236}">
              <a16:creationId xmlns:a16="http://schemas.microsoft.com/office/drawing/2014/main" id="{8C892508-DA5D-4764-A2F3-2ED77E321DC5}"/>
            </a:ext>
          </a:extLst>
        </cdr:cNvPr>
        <cdr:cNvSpPr/>
      </cdr:nvSpPr>
      <cdr:spPr>
        <a:xfrm xmlns:a="http://schemas.openxmlformats.org/drawingml/2006/main">
          <a:off x="899599" y="1090259"/>
          <a:ext cx="728685" cy="309700"/>
        </a:xfrm>
        <a:prstGeom xmlns:a="http://schemas.openxmlformats.org/drawingml/2006/main" prst="rect">
          <a:avLst/>
        </a:prstGeom>
        <a:solidFill xmlns:a="http://schemas.openxmlformats.org/drawingml/2006/main">
          <a:srgbClr val="B59A4D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0,2%</a:t>
          </a:r>
        </a:p>
      </cdr:txBody>
    </cdr:sp>
  </cdr:relSizeAnchor>
  <cdr:relSizeAnchor xmlns:cdr="http://schemas.openxmlformats.org/drawingml/2006/chartDrawing">
    <cdr:from>
      <cdr:x>0.6854</cdr:x>
      <cdr:y>0.7195</cdr:y>
    </cdr:from>
    <cdr:to>
      <cdr:x>0.9964</cdr:x>
      <cdr:y>0.79924</cdr:y>
    </cdr:to>
    <cdr:sp macro="" textlink="">
      <cdr:nvSpPr>
        <cdr:cNvPr id="17" name="Прямоугольник 16">
          <a:extLst xmlns:a="http://schemas.openxmlformats.org/drawingml/2006/main">
            <a:ext uri="{FF2B5EF4-FFF2-40B4-BE49-F238E27FC236}">
              <a16:creationId xmlns:a16="http://schemas.microsoft.com/office/drawing/2014/main" id="{7801F78C-A6D0-4874-BE09-B0DCE9207F35}"/>
            </a:ext>
          </a:extLst>
        </cdr:cNvPr>
        <cdr:cNvSpPr/>
      </cdr:nvSpPr>
      <cdr:spPr>
        <a:xfrm xmlns:a="http://schemas.openxmlformats.org/drawingml/2006/main" rot="10800000" flipV="1">
          <a:off x="6267279" y="4415458"/>
          <a:ext cx="2843784" cy="489369"/>
        </a:xfrm>
        <a:prstGeom xmlns:a="http://schemas.openxmlformats.org/drawingml/2006/main" prst="rect">
          <a:avLst/>
        </a:prstGeom>
        <a:solidFill xmlns:a="http://schemas.openxmlformats.org/drawingml/2006/main">
          <a:srgbClr val="FF9966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400000" sx="101000" sy="101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Услуги бань</a:t>
          </a:r>
        </a:p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17,0 тыс. руб.</a:t>
          </a:r>
        </a:p>
        <a:p xmlns:a="http://schemas.openxmlformats.org/drawingml/2006/main">
          <a:pPr algn="ctr"/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0.68749</cdr:x>
      <cdr:y>0.81103</cdr:y>
    </cdr:from>
    <cdr:to>
      <cdr:x>0.99559</cdr:x>
      <cdr:y>0.89765</cdr:y>
    </cdr:to>
    <cdr:sp macro="" textlink="">
      <cdr:nvSpPr>
        <cdr:cNvPr id="18" name="Прямоугольник 17">
          <a:extLst xmlns:a="http://schemas.openxmlformats.org/drawingml/2006/main">
            <a:ext uri="{FF2B5EF4-FFF2-40B4-BE49-F238E27FC236}">
              <a16:creationId xmlns:a16="http://schemas.microsoft.com/office/drawing/2014/main" id="{A621303F-9F69-432B-90FC-CDA1A8552E26}"/>
            </a:ext>
          </a:extLst>
        </cdr:cNvPr>
        <cdr:cNvSpPr/>
      </cdr:nvSpPr>
      <cdr:spPr>
        <a:xfrm xmlns:a="http://schemas.openxmlformats.org/drawingml/2006/main" rot="10800000" flipV="1">
          <a:off x="6286402" y="4977130"/>
          <a:ext cx="2817263" cy="531572"/>
        </a:xfrm>
        <a:prstGeom xmlns:a="http://schemas.openxmlformats.org/drawingml/2006/main" prst="rect">
          <a:avLst/>
        </a:prstGeom>
        <a:solidFill xmlns:a="http://schemas.openxmlformats.org/drawingml/2006/main">
          <a:srgbClr val="B1954F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400000" sx="101000" sy="101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Газификация жилфонда</a:t>
          </a:r>
        </a:p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8,0 тыс. руб.</a:t>
          </a:r>
        </a:p>
        <a:p xmlns:a="http://schemas.openxmlformats.org/drawingml/2006/main">
          <a:pPr algn="ctr"/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0.68794</cdr:x>
      <cdr:y>0.91338</cdr:y>
    </cdr:from>
    <cdr:to>
      <cdr:x>0.9935</cdr:x>
      <cdr:y>1</cdr:y>
    </cdr:to>
    <cdr:sp macro="" textlink="">
      <cdr:nvSpPr>
        <cdr:cNvPr id="19" name="Прямоугольник 18">
          <a:extLst xmlns:a="http://schemas.openxmlformats.org/drawingml/2006/main">
            <a:ext uri="{FF2B5EF4-FFF2-40B4-BE49-F238E27FC236}">
              <a16:creationId xmlns:a16="http://schemas.microsoft.com/office/drawing/2014/main" id="{98F57CAC-04ED-4BA7-81E1-DD00081EE744}"/>
            </a:ext>
          </a:extLst>
        </cdr:cNvPr>
        <cdr:cNvSpPr/>
      </cdr:nvSpPr>
      <cdr:spPr>
        <a:xfrm xmlns:a="http://schemas.openxmlformats.org/drawingml/2006/main" rot="10800000" flipV="1">
          <a:off x="6290536" y="5605262"/>
          <a:ext cx="2794041" cy="531572"/>
        </a:xfrm>
        <a:prstGeom xmlns:a="http://schemas.openxmlformats.org/drawingml/2006/main" prst="rect">
          <a:avLst/>
        </a:prstGeom>
        <a:solidFill xmlns:a="http://schemas.openxmlformats.org/drawingml/2006/main">
          <a:srgbClr val="938C6D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400000" sx="101000" sy="101000" algn="tl" rotWithShape="0">
            <a:prstClr val="black">
              <a:alpha val="40000"/>
            </a:prstClr>
          </a:outerShdw>
          <a:reflection blurRad="6350" stA="52000" endA="300" endPos="35000" dir="5400000" sy="-100000" algn="bl" rotWithShape="0"/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Возмещение </a:t>
          </a:r>
          <a:r>
            <a:rPr lang="ru-RU" sz="1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эл.энергии</a:t>
          </a:r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в МОП</a:t>
          </a:r>
        </a:p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1,4 тыс. руб.</a:t>
          </a:r>
        </a:p>
        <a:p xmlns:a="http://schemas.openxmlformats.org/drawingml/2006/main">
          <a:pPr algn="ctr"/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0.08491</cdr:x>
      <cdr:y>0.09186</cdr:y>
    </cdr:from>
    <cdr:to>
      <cdr:x>0.17187</cdr:x>
      <cdr:y>0.13884</cdr:y>
    </cdr:to>
    <cdr:sp macro="" textlink="">
      <cdr:nvSpPr>
        <cdr:cNvPr id="20" name="Прямоугольник 19">
          <a:extLst xmlns:a="http://schemas.openxmlformats.org/drawingml/2006/main">
            <a:ext uri="{FF2B5EF4-FFF2-40B4-BE49-F238E27FC236}">
              <a16:creationId xmlns:a16="http://schemas.microsoft.com/office/drawing/2014/main" id="{B5920AC4-7AF7-4FDD-BAED-E1E9B12849FD}"/>
            </a:ext>
          </a:extLst>
        </cdr:cNvPr>
        <cdr:cNvSpPr/>
      </cdr:nvSpPr>
      <cdr:spPr>
        <a:xfrm xmlns:a="http://schemas.openxmlformats.org/drawingml/2006/main">
          <a:off x="776386" y="563744"/>
          <a:ext cx="795162" cy="288283"/>
        </a:xfrm>
        <a:prstGeom xmlns:a="http://schemas.openxmlformats.org/drawingml/2006/main" prst="rect">
          <a:avLst/>
        </a:prstGeom>
        <a:solidFill xmlns:a="http://schemas.openxmlformats.org/drawingml/2006/main">
          <a:srgbClr val="938C6D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>
          <a:outerShdw blurRad="50800" dist="38100" dir="2700000" algn="tl" rotWithShape="0">
            <a:prstClr val="black">
              <a:alpha val="40000"/>
            </a:prstClr>
          </a:outerShdw>
        </a:effectLst>
        <a:scene3d xmlns:a="http://schemas.openxmlformats.org/drawingml/2006/main">
          <a:camera prst="orthographicFront">
            <a:rot lat="0" lon="0" rev="0"/>
          </a:camera>
          <a:lightRig rig="balanced" dir="t">
            <a:rot lat="0" lon="0" rev="8700000"/>
          </a:lightRig>
        </a:scene3d>
        <a:sp3d xmlns:a="http://schemas.openxmlformats.org/drawingml/2006/main">
          <a:bevelT w="190500" h="38100"/>
        </a:sp3d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Calibri"/>
            </a:defRPr>
          </a:lvl1pPr>
          <a:lvl2pPr marL="457200" indent="0">
            <a:defRPr sz="1100">
              <a:solidFill>
                <a:sysClr val="window" lastClr="FFFFFF"/>
              </a:solidFill>
              <a:latin typeface="Calibri"/>
            </a:defRPr>
          </a:lvl2pPr>
          <a:lvl3pPr marL="914400" indent="0">
            <a:defRPr sz="1100">
              <a:solidFill>
                <a:sysClr val="window" lastClr="FFFFFF"/>
              </a:solidFill>
              <a:latin typeface="Calibri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Calibri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Calibri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Calibri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Calibri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Calibri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0,1%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0.82432</cdr:x>
      <cdr:y>0.5</cdr:y>
    </cdr:from>
    <cdr:to>
      <cdr:x>0.82432</cdr:x>
      <cdr:y>0.5</cdr:y>
    </cdr:to>
    <cdr:cxnSp macro="">
      <cdr:nvCxnSpPr>
        <cdr:cNvPr id="2" name="Прямая соединительная линия 1">
          <a:extLst xmlns:a="http://schemas.openxmlformats.org/drawingml/2006/main">
            <a:ext uri="{FF2B5EF4-FFF2-40B4-BE49-F238E27FC236}">
              <a16:creationId xmlns:a16="http://schemas.microsoft.com/office/drawing/2014/main" id="{311AA002-C956-46BF-B0FF-EFD2CFEDBA8F}"/>
            </a:ext>
          </a:extLst>
        </cdr:cNvPr>
        <cdr:cNvCxnSpPr/>
      </cdr:nvCxnSpPr>
      <cdr:spPr>
        <a:xfrm xmlns:a="http://schemas.openxmlformats.org/drawingml/2006/main">
          <a:off x="4392465" y="864096"/>
          <a:ext cx="0" cy="0"/>
        </a:xfrm>
        <a:prstGeom xmlns:a="http://schemas.openxmlformats.org/drawingml/2006/main" prst="line">
          <a:avLst/>
        </a:prstGeom>
        <a:ln xmlns:a="http://schemas.openxmlformats.org/drawingml/2006/main" w="41275" cmpd="sng">
          <a:solidFill>
            <a:schemeClr val="accent3">
              <a:lumMod val="50000"/>
            </a:schemeClr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0.19719</cdr:x>
      <cdr:y>0</cdr:y>
    </cdr:from>
    <cdr:to>
      <cdr:x>0.84584</cdr:x>
      <cdr:y>0.67191</cdr:y>
    </cdr:to>
    <cdr:sp macro="" textlink="">
      <cdr:nvSpPr>
        <cdr:cNvPr id="5" name="Овал 4"/>
        <cdr:cNvSpPr/>
      </cdr:nvSpPr>
      <cdr:spPr>
        <a:xfrm xmlns:a="http://schemas.openxmlformats.org/drawingml/2006/main">
          <a:off x="1050732" y="0"/>
          <a:ext cx="3456392" cy="116118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accent5">
            <a:lumMod val="75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200" b="1" dirty="0">
              <a:solidFill>
                <a:schemeClr val="tx1"/>
              </a:solidFill>
            </a:rPr>
            <a:t>Направлено </a:t>
          </a:r>
          <a:endParaRPr lang="en-US" sz="2200" b="1" dirty="0">
            <a:solidFill>
              <a:schemeClr val="tx1"/>
            </a:solidFill>
          </a:endParaRPr>
        </a:p>
        <a:p xmlns:a="http://schemas.openxmlformats.org/drawingml/2006/main">
          <a:pPr algn="ctr"/>
          <a:r>
            <a:rPr lang="ru-RU" sz="2200" b="1" dirty="0">
              <a:solidFill>
                <a:schemeClr val="tx1"/>
              </a:solidFill>
            </a:rPr>
            <a:t>9 057,7 тыс. руб.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50475" cy="4964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739" y="1"/>
            <a:ext cx="2950475" cy="4964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4538"/>
            <a:ext cx="4967288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880" y="4716662"/>
            <a:ext cx="5447030" cy="446841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600"/>
            <a:ext cx="2950475" cy="4964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739" y="9431600"/>
            <a:ext cx="2950475" cy="4964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138" tIns="45569" rIns="91138" bIns="4556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8112998-6D80-4962-85D6-824B3C28CD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8608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8112998-6D80-4962-85D6-824B3C28CD9B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079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A9E47-F3C1-40AE-9342-D278E2C31B1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68320978"/>
      </p:ext>
    </p:extLst>
  </p:cSld>
  <p:clrMapOvr>
    <a:masterClrMapping/>
  </p:clrMapOvr>
  <p:transition advClick="0" advTm="3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7F7C3-B635-4EB3-AD86-C9B2858F250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7150436"/>
      </p:ext>
    </p:extLst>
  </p:cSld>
  <p:clrMapOvr>
    <a:masterClrMapping/>
  </p:clrMapOvr>
  <p:transition advClick="0" advTm="3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10CE4-B051-4E6D-9C8E-8FED03B79E7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8591610"/>
      </p:ext>
    </p:extLst>
  </p:cSld>
  <p:clrMapOvr>
    <a:masterClrMapping/>
  </p:clrMapOvr>
  <p:transition advClick="0" advTm="3000"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EE12A7-D47F-4179-A2A1-BB82F0D6302D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861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001A7D8-FE0A-496E-B383-4B6C70516DF8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79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F443B8-33C4-47A6-B1AF-D68A263D81FF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786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A6F7C8-41CB-44FB-8590-89993702159D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408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DC7D944-60FB-492D-A612-DD6CC90AD4E8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647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5CD1489-C7DE-49F9-8CCE-E6CFBEC3A2EB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39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45E2C1-C716-4A58-990C-AAB395C6F725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693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88C7788-C0A9-4616-BD69-2A2F10FA8DB7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601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4B3B2-BFEA-40C0-BB33-1A7EFD368F0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1791354"/>
      </p:ext>
    </p:extLst>
  </p:cSld>
  <p:clrMapOvr>
    <a:masterClrMapping/>
  </p:clrMapOvr>
  <p:transition advClick="0" advTm="3000">
    <p:wedg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5206D1F-F04F-4B88-A345-865CEFEFACAF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792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5C5826-C5B2-4F93-B880-55EF7BCF34FE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411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242040-480D-4070-802A-DDF9E57D062C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0597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1BAC31-053B-4C20-80C5-86B748F47322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30737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/>
              <a:t>Вставка диаграммы</a:t>
            </a:r>
            <a:endParaRPr lang="ru-RU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82CC637-E0E5-4013-ABFF-507205BFA026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5568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A26504B-214D-42A1-8919-D7726FA1A432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53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BA1129-350D-4C37-B21E-3BB44F548632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49380218"/>
      </p:ext>
    </p:extLst>
  </p:cSld>
  <p:clrMapOvr>
    <a:masterClrMapping/>
  </p:clrMapOvr>
  <p:transition advClick="0" advTm="3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9E2F52-DCFA-4D3F-83D5-AE0C03CB521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2836802"/>
      </p:ext>
    </p:extLst>
  </p:cSld>
  <p:clrMapOvr>
    <a:masterClrMapping/>
  </p:clrMapOvr>
  <p:transition advClick="0" advTm="3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40CAA9-0F28-4EA9-8333-31493096437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4137362"/>
      </p:ext>
    </p:extLst>
  </p:cSld>
  <p:clrMapOvr>
    <a:masterClrMapping/>
  </p:clrMapOvr>
  <p:transition advClick="0" advTm="3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311E30-C36E-4EC8-BC9A-A0933D653BA4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53209029"/>
      </p:ext>
    </p:extLst>
  </p:cSld>
  <p:clrMapOvr>
    <a:masterClrMapping/>
  </p:clrMapOvr>
  <p:transition advClick="0" advTm="3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21235B-ED6D-45C4-97FC-296D10E69E81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1238630"/>
      </p:ext>
    </p:extLst>
  </p:cSld>
  <p:clrMapOvr>
    <a:masterClrMapping/>
  </p:clrMapOvr>
  <p:transition advClick="0" advTm="3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63706-D963-4759-8799-64406837C85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4643479"/>
      </p:ext>
    </p:extLst>
  </p:cSld>
  <p:clrMapOvr>
    <a:masterClrMapping/>
  </p:clrMapOvr>
  <p:transition advClick="0" advTm="3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BE32DC-45B1-49F9-BE0D-762E436250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414041"/>
      </p:ext>
    </p:extLst>
  </p:cSld>
  <p:clrMapOvr>
    <a:masterClrMapping/>
  </p:clrMapOvr>
  <p:transition advClick="0" advTm="3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7E6D50C-76EB-4C6D-8FFF-C06D21C3C7EE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254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advClick="0" advTm="3000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596E04-E6B0-4214-9050-6B245A42F0CE}" type="slidenum">
              <a:rPr kumimoji="0" lang="es-ES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s-ES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16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8.xml"/><Relationship Id="rId4" Type="http://schemas.openxmlformats.org/officeDocument/2006/relationships/comments" Target="../comments/commen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ё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32967" y="2204864"/>
            <a:ext cx="9176968" cy="261610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2800" b="1" i="1" dirty="0"/>
          </a:p>
          <a:p>
            <a:pPr algn="ctr"/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Бюллетень об исполнения бюджета Ветковского района за 2025 год</a:t>
            </a:r>
          </a:p>
          <a:p>
            <a:pPr algn="ctr"/>
            <a:endParaRPr lang="ru-RU" sz="2800" b="1" i="1" dirty="0">
              <a:latin typeface="Garamond" pitchFamily="18" charset="0"/>
            </a:endParaRPr>
          </a:p>
          <a:p>
            <a:pPr algn="ctr"/>
            <a:endParaRPr lang="ru-RU" sz="2800" b="1" dirty="0">
              <a:latin typeface="Garamond" pitchFamily="18" charset="0"/>
            </a:endParaRPr>
          </a:p>
        </p:txBody>
      </p:sp>
      <p:pic>
        <p:nvPicPr>
          <p:cNvPr id="5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87386226"/>
      </p:ext>
    </p:extLst>
  </p:cSld>
  <p:clrMapOvr>
    <a:masterClrMapping/>
  </p:clrMapOvr>
  <p:transition advClick="0" advTm="3000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Структура доходов бюджета Ветковского района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8368979"/>
              </p:ext>
            </p:extLst>
          </p:nvPr>
        </p:nvGraphicFramePr>
        <p:xfrm>
          <a:off x="243780" y="1828865"/>
          <a:ext cx="432822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2772383"/>
              </p:ext>
            </p:extLst>
          </p:nvPr>
        </p:nvGraphicFramePr>
        <p:xfrm>
          <a:off x="4479810" y="1814574"/>
          <a:ext cx="4504860" cy="502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827584" y="6180722"/>
            <a:ext cx="144016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572000" y="6170820"/>
            <a:ext cx="144016" cy="144016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87624" y="6058162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Собственные доходы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2040" y="6068064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Безвозмездные поступления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6372199" y="4313141"/>
            <a:ext cx="914397" cy="50403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12941442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  <p:bldGraphic spid="9" grpId="0">
        <p:bldAsOne/>
      </p:bldGraphic>
      <p:bldP spid="16" grpId="0"/>
      <p:bldP spid="17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916955"/>
              </p:ext>
            </p:extLst>
          </p:nvPr>
        </p:nvGraphicFramePr>
        <p:xfrm>
          <a:off x="107504" y="2696726"/>
          <a:ext cx="9036496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70163" y="1988840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Структура собственных доходов бюджета             Ветковского района за 2025 год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486640"/>
            <a:ext cx="8867107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ru-RU" dirty="0"/>
              <a:t>      </a:t>
            </a:r>
            <a:r>
              <a:rPr lang="ru-RU" sz="1750" dirty="0"/>
              <a:t>За 2025 год в консолидированный бюджет Ветковского района поступило </a:t>
            </a:r>
            <a:r>
              <a:rPr lang="en-US" sz="1750" dirty="0"/>
              <a:t>      </a:t>
            </a:r>
            <a:r>
              <a:rPr lang="ru-RU" sz="1750" dirty="0"/>
              <a:t>23 905,7 тыс. рубля налоговых и неналоговых платежей. По сравнению с прошлым годом поступления увеличились на 5 116,7 тыс. рубля или на</a:t>
            </a:r>
            <a:r>
              <a:rPr lang="en-US" sz="1750" dirty="0"/>
              <a:t> </a:t>
            </a:r>
            <a:r>
              <a:rPr lang="ru-RU" sz="1750" dirty="0"/>
              <a:t>27,2%. Собственная доходная часть бюджета за 2025 год на 84,2%  была сформирована за счет налоговых доходов и на 15,8% - за счет неналоговых платежей.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3269034" y="24975"/>
            <a:ext cx="383951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000" b="1" dirty="0">
                <a:latin typeface="Garamond" pitchFamily="18" charset="0"/>
              </a:rPr>
              <a:t>Собственные доходы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85345198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Динамика исполнения консолидированного бюджета</a:t>
            </a:r>
            <a:endParaRPr lang="ru-RU" dirty="0"/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844246"/>
              </p:ext>
            </p:extLst>
          </p:nvPr>
        </p:nvGraphicFramePr>
        <p:xfrm>
          <a:off x="179512" y="155679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7718067" y="2348880"/>
            <a:ext cx="1368152" cy="864096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Дефицит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-130,1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7040960" y="4437112"/>
            <a:ext cx="1368152" cy="864096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Дефицит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 -133,6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8333233"/>
      </p:ext>
    </p:extLst>
  </p:cSld>
  <p:clrMapOvr>
    <a:masterClrMapping/>
  </p:clrMapOvr>
  <p:transition advClick="0" advTm="3000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922627722"/>
              </p:ext>
            </p:extLst>
          </p:nvPr>
        </p:nvGraphicFramePr>
        <p:xfrm>
          <a:off x="-108520" y="620688"/>
          <a:ext cx="9252520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3608" y="0"/>
            <a:ext cx="7128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Структура</a:t>
            </a:r>
            <a:r>
              <a: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</a:rPr>
              <a:t> расходов бюджета по функциональной классификации, %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3648" y="2996952"/>
            <a:ext cx="25922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ВСЕГО РАСХОДЫ  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81 664,4</a:t>
            </a:r>
          </a:p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87529584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3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3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3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3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3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25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3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5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3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50" fill="hold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50" fill="hold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50"/>
                                        <p:tgtEl>
                                          <p:spTgt spid="3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Chart bld="seriesEl"/>
        </p:bldSub>
      </p:bldGraphic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4019837"/>
              </p:ext>
            </p:extLst>
          </p:nvPr>
        </p:nvGraphicFramePr>
        <p:xfrm>
          <a:off x="1672377" y="1023188"/>
          <a:ext cx="7556322" cy="2813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47864" y="2982200"/>
            <a:ext cx="3168352" cy="555626"/>
          </a:xfrm>
          <a:prstGeom prst="rect">
            <a:avLst/>
          </a:prstGeom>
          <a:solidFill>
            <a:schemeClr val="accent1"/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50800" dist="38100" dir="1746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Отрасли социальной сферы</a:t>
            </a:r>
            <a:b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56</a:t>
            </a:r>
            <a:r>
              <a:rPr kumimoji="0" lang="ru-RU" sz="15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202,2 </a:t>
            </a: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тыс. рублей или </a:t>
            </a:r>
            <a:r>
              <a:rPr lang="ru-RU" sz="1500" i="1" dirty="0">
                <a:solidFill>
                  <a:srgbClr val="FF0000"/>
                </a:solidFill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68,7</a:t>
            </a: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%</a:t>
            </a:r>
          </a:p>
        </p:txBody>
      </p:sp>
      <p:cxnSp>
        <p:nvCxnSpPr>
          <p:cNvPr id="5" name="Прямая соединительная линия 4"/>
          <p:cNvCxnSpPr>
            <a:endCxn id="6" idx="3"/>
          </p:cNvCxnSpPr>
          <p:nvPr/>
        </p:nvCxnSpPr>
        <p:spPr>
          <a:xfrm flipH="1">
            <a:off x="2133236" y="3564632"/>
            <a:ext cx="1886323" cy="683518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Скругленный прямоугольник 5"/>
          <p:cNvSpPr/>
          <p:nvPr/>
        </p:nvSpPr>
        <p:spPr>
          <a:xfrm>
            <a:off x="-14916" y="3816350"/>
            <a:ext cx="2148152" cy="8636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12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ОБРАЗОВАНИЕ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500" b="1" dirty="0">
                <a:solidFill>
                  <a:srgbClr val="000000"/>
                </a:solidFill>
                <a:latin typeface="Times New Roman"/>
                <a:cs typeface="Times New Roman"/>
              </a:rPr>
              <a:t>26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863,3 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</a:t>
            </a:r>
            <a:r>
              <a:rPr kumimoji="0" lang="ru-RU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. руб.                </a:t>
            </a:r>
            <a:r>
              <a:rPr kumimoji="0" lang="ru-RU" sz="15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(32,9%)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3187080" y="3744402"/>
            <a:ext cx="1146236" cy="1456799"/>
          </a:xfrm>
          <a:prstGeom prst="line">
            <a:avLst/>
          </a:prstGeom>
          <a:ln w="41275" cap="sq">
            <a:solidFill>
              <a:schemeClr val="accent3">
                <a:lumMod val="5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246514" y="4880812"/>
            <a:ext cx="2894012" cy="88676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12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ЗДРАВООХРАНЕНИЕ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16 634,7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. руб.             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(20,3%)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809777" y="3861447"/>
            <a:ext cx="30326" cy="2005784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3251086" y="5886584"/>
            <a:ext cx="3454400" cy="91916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12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СОЦИАЛЬНАЯ ПОЛИТИКА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Schoolbook" panose="02040604050505020304" pitchFamily="18" charset="0"/>
                <a:cs typeface="Times New Roman"/>
              </a:rPr>
              <a:t>7 549,6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. руб.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(9,2%)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5613927" y="3580850"/>
            <a:ext cx="1215698" cy="572949"/>
          </a:xfrm>
          <a:prstGeom prst="line">
            <a:avLst/>
          </a:prstGeom>
          <a:ln w="41275" cmpd="sng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6790312" y="3744402"/>
            <a:ext cx="2409825" cy="9144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12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Schoolbook" panose="02040604050505020304" pitchFamily="18" charset="0"/>
              <a:ea typeface="+mn-ea"/>
              <a:cs typeface="Times New Roman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КУЛЬТУРА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4 012,6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. руб.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(4,9%)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Schoolbook" panose="02040604050505020304" pitchFamily="18" charset="0"/>
              <a:ea typeface="+mn-ea"/>
              <a:cs typeface="Times New Roman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9160" y="-56302"/>
            <a:ext cx="7297114" cy="95410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Отраслевая структура расходов бюджета </a:t>
            </a:r>
            <a:br>
              <a:rPr kumimoji="0" lang="ru-RU" sz="2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kumimoji="0" lang="ru-RU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31" name="Прямая соединительная линия 30"/>
          <p:cNvCxnSpPr>
            <a:endCxn id="34" idx="1"/>
          </p:cNvCxnSpPr>
          <p:nvPr/>
        </p:nvCxnSpPr>
        <p:spPr>
          <a:xfrm>
            <a:off x="5288678" y="3832518"/>
            <a:ext cx="933098" cy="1491679"/>
          </a:xfrm>
          <a:prstGeom prst="line">
            <a:avLst/>
          </a:prstGeom>
          <a:ln w="41275" cmpd="sng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кругленный прямоугольник 33"/>
          <p:cNvSpPr/>
          <p:nvPr/>
        </p:nvSpPr>
        <p:spPr>
          <a:xfrm>
            <a:off x="6221776" y="4866997"/>
            <a:ext cx="2801037" cy="91440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412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Schoolbook" panose="02040604050505020304" pitchFamily="18" charset="0"/>
              <a:ea typeface="+mn-ea"/>
              <a:cs typeface="Times New Roman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ФИЗИЧЕСКАЯ КУЛЬТУРА И СПОРТ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1 142,0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тыс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. руб.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 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Schoolbook" panose="02040604050505020304" pitchFamily="18" charset="0"/>
                <a:ea typeface="+mn-ea"/>
                <a:cs typeface="Times New Roman"/>
              </a:rPr>
              <a:t>(1,4%)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Schoolbook" panose="02040604050505020304" pitchFamily="18" charset="0"/>
              <a:ea typeface="+mn-ea"/>
              <a:cs typeface="Times New Roman"/>
            </a:endParaRPr>
          </a:p>
        </p:txBody>
      </p:sp>
      <p:pic>
        <p:nvPicPr>
          <p:cNvPr id="20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74704" y="-30896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0" y="706233"/>
            <a:ext cx="2778528" cy="965074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Arial" pitchFamily="34" charset="0"/>
              </a:rPr>
              <a:t>Расходы ВСЕГО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81 664,4 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тыс</a:t>
            </a:r>
            <a:r>
              <a:rPr kumimoji="0" lang="ru-RU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Schoolbook" panose="02040604050505020304" pitchFamily="18" charset="0"/>
                <a:ea typeface="+mn-ea"/>
                <a:cs typeface="Arial" pitchFamily="34" charset="0"/>
              </a:rPr>
              <a:t>.рубля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550714" y="559707"/>
            <a:ext cx="224478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Жилищно-коммунальное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хозяйство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152981" y="531342"/>
            <a:ext cx="165395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Национальная экономика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 flipV="1">
            <a:off x="7917577" y="1480700"/>
            <a:ext cx="387345" cy="16093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6447495" y="1071443"/>
            <a:ext cx="250835" cy="187608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 flipV="1">
            <a:off x="5115099" y="846632"/>
            <a:ext cx="154983" cy="28587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3775254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991955"/>
              </p:ext>
            </p:extLst>
          </p:nvPr>
        </p:nvGraphicFramePr>
        <p:xfrm>
          <a:off x="13780" y="702720"/>
          <a:ext cx="9144000" cy="61368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314777" y="706028"/>
            <a:ext cx="2843817" cy="70788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0000" endA="300" endPos="55500" dist="101600" dir="5400000" sy="-100000" algn="bl" rotWithShape="0"/>
          </a:effectLst>
          <a:scene3d>
            <a:camera prst="perspectiveFront"/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Возмещение убытков,  предоставление льгот 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2 377,3 тыс. руб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00183" y="1499473"/>
            <a:ext cx="2843810" cy="489369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Благоустройство населенных пунктов 1 797,2 тыс. руб.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300184" y="2074402"/>
            <a:ext cx="2843809" cy="48936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>
            <a:outerShdw blurRad="50800" dist="38100" dir="3600000" sx="101000" sy="101000" algn="tl" rotWithShape="0">
              <a:prstClr val="black">
                <a:alpha val="42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Кап. ремонт жилфонда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1 180,0 тыс.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91821" y="2627958"/>
            <a:ext cx="2843809" cy="48937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ремонт жилфонда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125,6</a:t>
            </a: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 руб.</a:t>
            </a: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6273636" y="3192939"/>
            <a:ext cx="2870362" cy="707886"/>
          </a:xfrm>
          <a:prstGeom prst="rect">
            <a:avLst/>
          </a:prstGeom>
          <a:solidFill>
            <a:srgbClr val="6A9705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Реконструкция, модернизация котельных 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50,6 тыс. руб.</a:t>
            </a: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6273637" y="3993259"/>
            <a:ext cx="2843809" cy="48936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Погашение льготных кредитов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31,8 тыс. </a:t>
            </a:r>
            <a:r>
              <a:rPr lang="ru-RU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</a:t>
            </a:r>
            <a:endParaRPr lang="ru-R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 rot="10800000" flipV="1">
            <a:off x="6279775" y="4544105"/>
            <a:ext cx="2864222" cy="489369"/>
          </a:xfrm>
          <a:prstGeom prst="rect">
            <a:avLst/>
          </a:prstGeom>
          <a:solidFill>
            <a:srgbClr val="E07408"/>
          </a:solidFill>
          <a:ln w="25400" cap="flat" cmpd="sng" algn="ctr">
            <a:noFill/>
            <a:prstDash val="solid"/>
          </a:ln>
          <a:effectLst>
            <a:outerShdw blurRad="50800" dist="38100" dir="2400000" sx="101000" sy="101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паспортиста</a:t>
            </a:r>
          </a:p>
          <a:p>
            <a:pPr algn="ctr"/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29,2 тыс. руб.</a:t>
            </a:r>
          </a:p>
          <a:p>
            <a:pPr algn="ctr"/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5755" y="-5166"/>
            <a:ext cx="8496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Структура финансирования  жилищно-коммунального хозяйства и жилищного строительства за 2025 год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47864" y="934333"/>
            <a:ext cx="2088232" cy="744809"/>
          </a:xfrm>
          <a:prstGeom prst="roundRect">
            <a:avLst/>
          </a:prstGeom>
          <a:solidFill>
            <a:srgbClr val="F8F8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5 618,1 тыс. руб.</a:t>
            </a:r>
          </a:p>
        </p:txBody>
      </p:sp>
      <p:pic>
        <p:nvPicPr>
          <p:cNvPr id="14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16090562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"/>
                            </p:stCondLst>
                            <p:childTnLst>
                              <p:par>
                                <p:cTn id="1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5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50"/>
                            </p:stCondLst>
                            <p:childTnLst>
                              <p:par>
                                <p:cTn id="2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5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50"/>
                            </p:stCondLst>
                            <p:childTnLst>
                              <p:par>
                                <p:cTn id="3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450"/>
                            </p:stCondLst>
                            <p:childTnLst>
                              <p:par>
                                <p:cTn id="4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65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970054032"/>
              </p:ext>
            </p:extLst>
          </p:nvPr>
        </p:nvGraphicFramePr>
        <p:xfrm>
          <a:off x="1920846" y="771493"/>
          <a:ext cx="5328592" cy="17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H="1">
            <a:off x="2300347" y="1730230"/>
            <a:ext cx="915026" cy="178474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cxnSpLocks/>
            <a:stCxn id="15" idx="7"/>
          </p:cNvCxnSpPr>
          <p:nvPr/>
        </p:nvCxnSpPr>
        <p:spPr>
          <a:xfrm flipV="1">
            <a:off x="1967457" y="1855694"/>
            <a:ext cx="1703590" cy="1556061"/>
          </a:xfrm>
          <a:prstGeom prst="line">
            <a:avLst/>
          </a:prstGeom>
          <a:ln w="41275" cap="sq">
            <a:solidFill>
              <a:schemeClr val="accent3">
                <a:lumMod val="50000"/>
              </a:schemeClr>
            </a:solidFill>
            <a:prstDash val="sysDot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cxnSpLocks/>
          </p:cNvCxnSpPr>
          <p:nvPr/>
        </p:nvCxnSpPr>
        <p:spPr>
          <a:xfrm flipH="1">
            <a:off x="4086641" y="1970943"/>
            <a:ext cx="501338" cy="3329814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>
            <a:off x="5881439" y="1753627"/>
            <a:ext cx="1609104" cy="422879"/>
          </a:xfrm>
          <a:prstGeom prst="line">
            <a:avLst/>
          </a:prstGeom>
          <a:ln w="41275" cmpd="sng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96710" y="116632"/>
            <a:ext cx="7776864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Расходы агропромышленного комплекса</a:t>
            </a:r>
          </a:p>
        </p:txBody>
      </p:sp>
      <p:sp>
        <p:nvSpPr>
          <p:cNvPr id="7" name="Овал 6"/>
          <p:cNvSpPr/>
          <p:nvPr/>
        </p:nvSpPr>
        <p:spPr>
          <a:xfrm>
            <a:off x="6030" y="1648214"/>
            <a:ext cx="2529075" cy="1307506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Оплата комплекса работ по известкованию кислых почв             6 315,6</a:t>
            </a:r>
          </a:p>
        </p:txBody>
      </p:sp>
      <p:sp>
        <p:nvSpPr>
          <p:cNvPr id="16" name="Овал 15"/>
          <p:cNvSpPr/>
          <p:nvPr/>
        </p:nvSpPr>
        <p:spPr>
          <a:xfrm>
            <a:off x="2815337" y="5312685"/>
            <a:ext cx="2287706" cy="1560566"/>
          </a:xfrm>
          <a:prstGeom prst="ellipse">
            <a:avLst/>
          </a:prstGeom>
          <a:solidFill>
            <a:srgbClr val="DF9AF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Приобретение запасных частей 288,7</a:t>
            </a:r>
            <a:endParaRPr lang="ru-RU" sz="1500" b="1" dirty="0"/>
          </a:p>
        </p:txBody>
      </p:sp>
      <p:sp>
        <p:nvSpPr>
          <p:cNvPr id="22" name="Овал 21"/>
          <p:cNvSpPr/>
          <p:nvPr/>
        </p:nvSpPr>
        <p:spPr>
          <a:xfrm>
            <a:off x="6796044" y="2019573"/>
            <a:ext cx="2287707" cy="1318201"/>
          </a:xfrm>
          <a:prstGeom prst="ellipse">
            <a:avLst/>
          </a:prstGeom>
          <a:solidFill>
            <a:srgbClr val="F0F2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Закупка азотных удобрений 680,5</a:t>
            </a:r>
          </a:p>
        </p:txBody>
      </p:sp>
      <p:pic>
        <p:nvPicPr>
          <p:cNvPr id="13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5" name="Овал 14">
            <a:extLst>
              <a:ext uri="{FF2B5EF4-FFF2-40B4-BE49-F238E27FC236}">
                <a16:creationId xmlns:a16="http://schemas.microsoft.com/office/drawing/2014/main" id="{DF5B4202-BC5B-4CEF-B0B1-63FFED6699E6}"/>
              </a:ext>
            </a:extLst>
          </p:cNvPr>
          <p:cNvSpPr/>
          <p:nvPr/>
        </p:nvSpPr>
        <p:spPr>
          <a:xfrm>
            <a:off x="27235" y="3192760"/>
            <a:ext cx="2273112" cy="1495388"/>
          </a:xfrm>
          <a:prstGeom prst="ellipse">
            <a:avLst/>
          </a:prstGeom>
          <a:solidFill>
            <a:srgbClr val="FE98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 Внесение известковых материалов 279,3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EA3FBFB-D4F7-41C7-B3B2-061B02DA55B2}"/>
              </a:ext>
            </a:extLst>
          </p:cNvPr>
          <p:cNvCxnSpPr>
            <a:cxnSpLocks/>
          </p:cNvCxnSpPr>
          <p:nvPr/>
        </p:nvCxnSpPr>
        <p:spPr>
          <a:xfrm>
            <a:off x="5049685" y="1908704"/>
            <a:ext cx="1113414" cy="3475874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>
            <a:extLst>
              <a:ext uri="{FF2B5EF4-FFF2-40B4-BE49-F238E27FC236}">
                <a16:creationId xmlns:a16="http://schemas.microsoft.com/office/drawing/2014/main" id="{09C983F6-9C64-43DC-B442-3479037F8BA6}"/>
              </a:ext>
            </a:extLst>
          </p:cNvPr>
          <p:cNvSpPr/>
          <p:nvPr/>
        </p:nvSpPr>
        <p:spPr>
          <a:xfrm>
            <a:off x="6814034" y="3797582"/>
            <a:ext cx="2251725" cy="1515103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Приобретение нефтепродуктов  1 195,3</a:t>
            </a:r>
            <a:endParaRPr lang="ru-RU" sz="1500" b="1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ADAEAF4C-5170-45A3-B869-340E8AF2ED24}"/>
              </a:ext>
            </a:extLst>
          </p:cNvPr>
          <p:cNvSpPr/>
          <p:nvPr/>
        </p:nvSpPr>
        <p:spPr>
          <a:xfrm>
            <a:off x="5434321" y="5300757"/>
            <a:ext cx="2287706" cy="1515103"/>
          </a:xfrm>
          <a:prstGeom prst="ellipse">
            <a:avLst/>
          </a:prstGeom>
          <a:solidFill>
            <a:srgbClr val="725B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Закупка минеральных удобрений           218,5</a:t>
            </a:r>
            <a:endParaRPr lang="ru-RU" sz="1500" b="1" dirty="0"/>
          </a:p>
        </p:txBody>
      </p:sp>
      <p:sp>
        <p:nvSpPr>
          <p:cNvPr id="37" name="Овал 36">
            <a:extLst>
              <a:ext uri="{FF2B5EF4-FFF2-40B4-BE49-F238E27FC236}">
                <a16:creationId xmlns:a16="http://schemas.microsoft.com/office/drawing/2014/main" id="{2D100EB8-8EFB-441B-92CB-EC2BF5CC5131}"/>
              </a:ext>
            </a:extLst>
          </p:cNvPr>
          <p:cNvSpPr/>
          <p:nvPr/>
        </p:nvSpPr>
        <p:spPr>
          <a:xfrm>
            <a:off x="111889" y="5245980"/>
            <a:ext cx="2423216" cy="1495388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tx1"/>
                </a:solidFill>
              </a:rPr>
              <a:t>Ремонт </a:t>
            </a:r>
            <a:r>
              <a:rPr lang="ru-RU" sz="1500" dirty="0">
                <a:solidFill>
                  <a:schemeClr val="tx1"/>
                </a:solidFill>
              </a:rPr>
              <a:t>и </a:t>
            </a:r>
            <a:r>
              <a:rPr lang="ru-RU" sz="1500" dirty="0" err="1">
                <a:solidFill>
                  <a:schemeClr val="tx1"/>
                </a:solidFill>
              </a:rPr>
              <a:t>тех.обслуживание</a:t>
            </a:r>
            <a:r>
              <a:rPr lang="ru-RU" sz="1500" dirty="0">
                <a:solidFill>
                  <a:schemeClr val="tx1"/>
                </a:solidFill>
              </a:rPr>
              <a:t> </a:t>
            </a:r>
            <a:r>
              <a:rPr lang="ru-RU" sz="1500" b="1" dirty="0">
                <a:solidFill>
                  <a:schemeClr val="tx1"/>
                </a:solidFill>
              </a:rPr>
              <a:t>с/х машин 79,8</a:t>
            </a:r>
          </a:p>
        </p:txBody>
      </p: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59E01E3-62DE-4A00-BEE5-1A3368FD5DB8}"/>
              </a:ext>
            </a:extLst>
          </p:cNvPr>
          <p:cNvCxnSpPr>
            <a:cxnSpLocks/>
          </p:cNvCxnSpPr>
          <p:nvPr/>
        </p:nvCxnSpPr>
        <p:spPr>
          <a:xfrm flipH="1">
            <a:off x="2000209" y="1908704"/>
            <a:ext cx="2189916" cy="3475874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id="{0405F70A-18B4-4430-B313-DDE99B582EBB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5521548" y="1856584"/>
            <a:ext cx="1622243" cy="2162880"/>
          </a:xfrm>
          <a:prstGeom prst="line">
            <a:avLst/>
          </a:prstGeom>
          <a:ln w="41275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6332490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25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328000" y="1167917"/>
            <a:ext cx="3384375" cy="613697"/>
          </a:xfrm>
          <a:prstGeom prst="rect">
            <a:avLst/>
          </a:prstGeom>
          <a:solidFill>
            <a:srgbClr val="FFCCCC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Комфортное жилье и благоприятная среда – 5 540,7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27998" y="1901629"/>
            <a:ext cx="3384375" cy="40666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Строительство жилья – 37,2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27625" y="2427289"/>
            <a:ext cx="3384375" cy="929703"/>
          </a:xfrm>
          <a:prstGeom prst="rect">
            <a:avLst/>
          </a:prstGeom>
          <a:solidFill>
            <a:srgbClr val="F0F29C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Земельно-имущественные отношения, геодезическая и картографическая деятельность – 45,2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340157" y="3436785"/>
            <a:ext cx="3384376" cy="571503"/>
          </a:xfrm>
          <a:prstGeom prst="rect">
            <a:avLst/>
          </a:prstGeom>
          <a:solidFill>
            <a:srgbClr val="CC0099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Массовая информация и книгоиздание – 93,9</a:t>
            </a:r>
          </a:p>
        </p:txBody>
      </p:sp>
      <p:sp>
        <p:nvSpPr>
          <p:cNvPr id="9" name="Прямоугольник 8"/>
          <p:cNvSpPr/>
          <p:nvPr/>
        </p:nvSpPr>
        <p:spPr>
          <a:xfrm rot="10800000" flipV="1">
            <a:off x="5316393" y="4074870"/>
            <a:ext cx="3384000" cy="576064"/>
          </a:xfrm>
          <a:prstGeom prst="rect">
            <a:avLst/>
          </a:prstGeom>
          <a:solidFill>
            <a:srgbClr val="BB8305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Увековечение памяти о погибших при защите Отечества – 4,2</a:t>
            </a: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5320836" y="5272602"/>
            <a:ext cx="3384375" cy="4889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и молодежная политика – 27 063,8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637" y="189422"/>
            <a:ext cx="84969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Финансирование Государственных программ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за 2025 год, тыс. руб.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720000" y="1162413"/>
            <a:ext cx="3384000" cy="33345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Аграрный бизнес – 4 855,0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17758" y="1616727"/>
            <a:ext cx="3384000" cy="8267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Управление государственными финансами  и регулирование финансового рынка – 2 029,7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06162" y="2565314"/>
            <a:ext cx="3384000" cy="57150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преодолению последствий катастрофы на ЧАЭС -  10 442,7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06162" y="3269001"/>
            <a:ext cx="3384000" cy="3258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Социальная защита – 3 412,6</a:t>
            </a:r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717758" y="3752809"/>
            <a:ext cx="3384000" cy="768440"/>
          </a:xfrm>
          <a:prstGeom prst="rect">
            <a:avLst/>
          </a:prstGeom>
          <a:solidFill>
            <a:srgbClr val="FFC00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Здоровье народа и демографическая безопасность – 15 963,0</a:t>
            </a:r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717758" y="4699352"/>
            <a:ext cx="3384000" cy="556663"/>
          </a:xfrm>
          <a:prstGeom prst="rect">
            <a:avLst/>
          </a:prstGeom>
          <a:solidFill>
            <a:srgbClr val="DF9AF4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Рынок труда и содействие занятости – 1,3</a:t>
            </a:r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734869" y="5420581"/>
            <a:ext cx="3384000" cy="375631"/>
          </a:xfrm>
          <a:prstGeom prst="rect">
            <a:avLst/>
          </a:prstGeom>
          <a:solidFill>
            <a:srgbClr val="FF0066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Транспортный комплекс – 623,9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719507" y="6014546"/>
            <a:ext cx="3384000" cy="35363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Культура Беларуси – 3 869,3</a:t>
            </a:r>
          </a:p>
        </p:txBody>
      </p:sp>
      <p:sp>
        <p:nvSpPr>
          <p:cNvPr id="25" name="Прямоугольник 24"/>
          <p:cNvSpPr/>
          <p:nvPr/>
        </p:nvSpPr>
        <p:spPr>
          <a:xfrm rot="10800000" flipV="1">
            <a:off x="5328000" y="5877272"/>
            <a:ext cx="3384000" cy="573413"/>
          </a:xfrm>
          <a:prstGeom prst="rect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 и спорт –       1 122,0</a:t>
            </a:r>
          </a:p>
          <a:p>
            <a:pPr algn="ctr"/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9511522D-1169-49CF-86E2-18481F76DB26}"/>
              </a:ext>
            </a:extLst>
          </p:cNvPr>
          <p:cNvSpPr/>
          <p:nvPr/>
        </p:nvSpPr>
        <p:spPr>
          <a:xfrm rot="16200000">
            <a:off x="2215350" y="3412661"/>
            <a:ext cx="5043903" cy="605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 по  </a:t>
            </a:r>
            <a:r>
              <a:rPr lang="ru-RU" sz="16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гос.программам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– 75 107,8 тыс. рубля </a:t>
            </a:r>
          </a:p>
          <a:p>
            <a:pPr algn="ctr"/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или 92,0 % от всех расходов бюджета района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27" name="Picture 10">
            <a:extLst>
              <a:ext uri="{FF2B5EF4-FFF2-40B4-BE49-F238E27FC236}">
                <a16:creationId xmlns:a16="http://schemas.microsoft.com/office/drawing/2014/main" id="{F716FFE9-E8FD-5005-8513-DDF5B4A6FDCC}"/>
              </a:ext>
            </a:extLst>
          </p:cNvPr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8581"/>
            <a:ext cx="776379" cy="6124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Прямоугольник 28"/>
          <p:cNvSpPr/>
          <p:nvPr/>
        </p:nvSpPr>
        <p:spPr>
          <a:xfrm>
            <a:off x="5316018" y="4739445"/>
            <a:ext cx="3384375" cy="406669"/>
          </a:xfrm>
          <a:prstGeom prst="rect">
            <a:avLst/>
          </a:prstGeom>
          <a:solidFill>
            <a:srgbClr val="BECAD0"/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Охрана окружающей среды – 3,3</a:t>
            </a:r>
          </a:p>
        </p:txBody>
      </p:sp>
    </p:spTree>
    <p:extLst>
      <p:ext uri="{BB962C8B-B14F-4D97-AF65-F5344CB8AC3E}">
        <p14:creationId xmlns:p14="http://schemas.microsoft.com/office/powerpoint/2010/main" val="3249661796"/>
      </p:ext>
    </p:extLst>
  </p:cSld>
  <p:clrMapOvr>
    <a:masterClrMapping/>
  </p:clrMapOvr>
  <p:transition advClick="0" advTm="3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2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600"/>
                            </p:stCondLst>
                            <p:childTnLst>
                              <p:par>
                                <p:cTn id="3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8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00"/>
                            </p:stCondLst>
                            <p:childTnLst>
                              <p:par>
                                <p:cTn id="5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2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400"/>
                            </p:stCondLst>
                            <p:childTnLst>
                              <p:par>
                                <p:cTn id="5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600"/>
                            </p:stCondLst>
                            <p:childTnLst>
                              <p:par>
                                <p:cTn id="6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2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8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2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2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2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200"/>
                            </p:stCondLst>
                            <p:childTnLst>
                              <p:par>
                                <p:cTn id="7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400"/>
                            </p:stCondLst>
                            <p:childTnLst>
                              <p:par>
                                <p:cTn id="8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600"/>
                            </p:stCondLst>
                            <p:childTnLst>
                              <p:par>
                                <p:cTn id="8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2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3" grpId="0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Доклад Якобсона А.С. 28 декабря 2006 г. на сессии облсовета_28122006</Template>
  <TotalTime>10070</TotalTime>
  <Words>630</Words>
  <Application>Microsoft Office PowerPoint</Application>
  <PresentationFormat>Экран (4:3)</PresentationFormat>
  <Paragraphs>151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 Unicode MS</vt:lpstr>
      <vt:lpstr>Arial</vt:lpstr>
      <vt:lpstr>Arial Cyr</vt:lpstr>
      <vt:lpstr>Calibri</vt:lpstr>
      <vt:lpstr>Century Schoolbook</vt:lpstr>
      <vt:lpstr>Garamond</vt:lpstr>
      <vt:lpstr>Times New Roman</vt:lpstr>
      <vt:lpstr>1_Тема Office</vt:lpstr>
      <vt:lpstr>Diseño predeterminado</vt:lpstr>
      <vt:lpstr>ё</vt:lpstr>
      <vt:lpstr>Структура доходов бюджета Ветковского района</vt:lpstr>
      <vt:lpstr>Презентация PowerPoint</vt:lpstr>
      <vt:lpstr>Динамика исполнения консолидированного бюджета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Петренчук Оксана Викторовна</cp:lastModifiedBy>
  <cp:revision>1086</cp:revision>
  <cp:lastPrinted>2024-02-27T15:50:20Z</cp:lastPrinted>
  <dcterms:created xsi:type="dcterms:W3CDTF">2014-10-21T09:07:01Z</dcterms:created>
  <dcterms:modified xsi:type="dcterms:W3CDTF">2026-02-02T08:14:38Z</dcterms:modified>
</cp:coreProperties>
</file>