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1"/>
    <p:sldMasterId id="2147484116" r:id="rId2"/>
  </p:sldMasterIdLst>
  <p:notesMasterIdLst>
    <p:notesMasterId r:id="rId18"/>
  </p:notesMasterIdLst>
  <p:sldIdLst>
    <p:sldId id="256" r:id="rId3"/>
    <p:sldId id="388" r:id="rId4"/>
    <p:sldId id="389" r:id="rId5"/>
    <p:sldId id="376" r:id="rId6"/>
    <p:sldId id="377" r:id="rId7"/>
    <p:sldId id="296" r:id="rId8"/>
    <p:sldId id="381" r:id="rId9"/>
    <p:sldId id="382" r:id="rId10"/>
    <p:sldId id="380" r:id="rId11"/>
    <p:sldId id="378" r:id="rId12"/>
    <p:sldId id="385" r:id="rId13"/>
    <p:sldId id="379" r:id="rId14"/>
    <p:sldId id="383" r:id="rId15"/>
    <p:sldId id="384" r:id="rId16"/>
    <p:sldId id="386" r:id="rId17"/>
  </p:sldIdLst>
  <p:sldSz cx="12192000" cy="6858000"/>
  <p:notesSz cx="6858000" cy="9144000"/>
  <p:embeddedFontLst>
    <p:embeddedFont>
      <p:font typeface="AGReverance"/>
      <p:regular r:id="rId19"/>
    </p:embeddedFont>
    <p:embeddedFont>
      <p:font typeface="Wingdings 3" pitchFamily="18" charset="2"/>
      <p:regular r:id="rId20"/>
    </p:embeddedFont>
    <p:embeddedFont>
      <p:font typeface="Calibri Light" pitchFamily="34" charset="0"/>
      <p:regular r:id="rId21"/>
      <p:italic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Trebuchet MS" pitchFamily="34" charset="0"/>
      <p:regular r:id="rId27"/>
      <p:bold r:id="rId28"/>
      <p:italic r:id="rId29"/>
      <p:boldItalic r:id="rId30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7FC1DEA-1EB2-4E62-B92E-27C3F9C04BDF}">
          <p14:sldIdLst>
            <p14:sldId id="256"/>
            <p14:sldId id="388"/>
            <p14:sldId id="389"/>
            <p14:sldId id="376"/>
            <p14:sldId id="377"/>
            <p14:sldId id="296"/>
            <p14:sldId id="381"/>
            <p14:sldId id="382"/>
            <p14:sldId id="380"/>
            <p14:sldId id="378"/>
            <p14:sldId id="385"/>
            <p14:sldId id="379"/>
            <p14:sldId id="383"/>
            <p14:sldId id="384"/>
            <p14:sldId id="386"/>
          </p14:sldIdLst>
        </p14:section>
        <p14:section name="Раздел без заголовка" id="{3A031D61-2265-4E62-81C7-EC65CDAB9BA4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09D7"/>
    <a:srgbClr val="318CB4"/>
    <a:srgbClr val="BC0FD6"/>
    <a:srgbClr val="0099FF"/>
    <a:srgbClr val="84A6C7"/>
    <a:srgbClr val="BFD3E4"/>
    <a:srgbClr val="FFFFFF"/>
    <a:srgbClr val="F0CECD"/>
    <a:srgbClr val="DCAC85"/>
    <a:srgbClr val="5ACD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15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GReverance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GReverance" panose="020B0604020202020204"/>
              </a:defRPr>
            </a:lvl1pPr>
          </a:lstStyle>
          <a:p>
            <a:fld id="{730A7450-2129-4675-947B-DDC45D8E2F17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GReverance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GReverance" panose="020B0604020202020204"/>
              </a:defRPr>
            </a:lvl1pPr>
          </a:lstStyle>
          <a:p>
            <a:fld id="{F5B7291F-9614-41EB-AE3F-15A75D2E047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2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8712508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182" y="4622469"/>
            <a:ext cx="1303184" cy="155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3732" y="4551903"/>
            <a:ext cx="2017268" cy="198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17062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298320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0834637" y="6625292"/>
            <a:ext cx="13203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0" dirty="0">
                <a:solidFill>
                  <a:srgbClr val="84A6C7"/>
                </a:solidFill>
                <a:latin typeface="AGReverance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© Полшкова В.В., 2018</a:t>
            </a:r>
            <a:endParaRPr lang="ru-RU" sz="800" b="0" dirty="0">
              <a:solidFill>
                <a:srgbClr val="84A6C7"/>
              </a:solidFill>
              <a:latin typeface="AGReverance" panose="020B060402020202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15350" y="7937"/>
            <a:ext cx="2776650" cy="16652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251974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767753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00978911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904313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3261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238192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5209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187359"/>
      </p:ext>
    </p:extLst>
  </p:cSld>
  <p:clrMapOvr>
    <a:masterClrMapping/>
  </p:clrMapOvr>
  <p:transition spd="slow"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85460"/>
      </p:ext>
    </p:extLst>
  </p:cSld>
  <p:clrMapOvr>
    <a:masterClrMapping/>
  </p:clrMapOvr>
  <p:transition spd="slow"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447265"/>
      </p:ext>
    </p:extLst>
  </p:cSld>
  <p:clrMapOvr>
    <a:masterClrMapping/>
  </p:clrMapOvr>
  <p:transition spd="slow"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2823" y="5546034"/>
            <a:ext cx="895986" cy="106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is png image - Transparent Winter House with Snow PNG Picture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5300" y="5249479"/>
            <a:ext cx="2449523" cy="160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2006" y="5122071"/>
            <a:ext cx="1452766" cy="143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939170"/>
      </p:ext>
    </p:extLst>
  </p:cSld>
  <p:clrMapOvr>
    <a:masterClrMapping/>
  </p:clrMapOvr>
  <p:transition spd="slow">
    <p:blinds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182" y="4622469"/>
            <a:ext cx="1303184" cy="155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3732" y="4551903"/>
            <a:ext cx="2017268" cy="198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913251"/>
      </p:ext>
    </p:extLst>
  </p:cSld>
  <p:clrMapOvr>
    <a:masterClrMapping/>
  </p:clrMapOvr>
  <p:transition spd="slow">
    <p:blinds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2823" y="5546034"/>
            <a:ext cx="895986" cy="106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is png image - Transparent Winter House with Snow PNG Picture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5300" y="5249479"/>
            <a:ext cx="2449523" cy="160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2006" y="5122071"/>
            <a:ext cx="1452766" cy="143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509392"/>
      </p:ext>
    </p:extLst>
  </p:cSld>
  <p:clrMapOvr>
    <a:masterClrMapping/>
  </p:clrMapOvr>
  <p:transition spd="slow">
    <p:blinds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612200"/>
      </p:ext>
    </p:extLst>
  </p:cSld>
  <p:clrMapOvr>
    <a:masterClrMapping/>
  </p:clrMapOvr>
  <p:transition spd="slow">
    <p:blinds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42452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0834637" y="6625292"/>
            <a:ext cx="13203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0" dirty="0">
                <a:solidFill>
                  <a:srgbClr val="84A6C7"/>
                </a:solidFill>
                <a:latin typeface="AGReverance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© Полшкова В.В., 2018</a:t>
            </a:r>
            <a:endParaRPr lang="ru-RU" sz="800" b="0" dirty="0">
              <a:solidFill>
                <a:srgbClr val="84A6C7"/>
              </a:solidFill>
              <a:latin typeface="AGReverance" panose="020B0604020202020204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15350" y="7937"/>
            <a:ext cx="2776650" cy="166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9843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72900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9881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3584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3356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67501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01594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39065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3571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6810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51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9876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1171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98664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79847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8427025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78" y="-17265"/>
            <a:ext cx="11685843" cy="6858001"/>
          </a:xfrm>
          <a:prstGeom prst="rect">
            <a:avLst/>
          </a:prstGeom>
          <a:effectLst>
            <a:softEdge rad="4318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GReverance" panose="020B0604020202020204"/>
              </a:defRPr>
            </a:lvl1pPr>
          </a:lstStyle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GReverance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GReverance" panose="020B0604020202020204"/>
              </a:defRPr>
            </a:lvl1pPr>
          </a:lstStyle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AutoShape 2" descr="Картинки по запросу маски для фотошопа 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GReverance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8347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3" r:id="rId2"/>
    <p:sldLayoutId id="2147483695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732" r:id="rId14"/>
    <p:sldLayoutId id="2147483733" r:id="rId15"/>
    <p:sldLayoutId id="2147483888" r:id="rId16"/>
    <p:sldLayoutId id="2147483907" r:id="rId17"/>
  </p:sldLayoutIdLst>
  <p:transition spd="slow">
    <p:blinds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78" y="-17265"/>
            <a:ext cx="11685843" cy="6858001"/>
          </a:xfrm>
          <a:prstGeom prst="rect">
            <a:avLst/>
          </a:prstGeom>
          <a:effectLst>
            <a:softEdge rad="431800"/>
          </a:effectLst>
        </p:spPr>
      </p:pic>
      <p:sp>
        <p:nvSpPr>
          <p:cNvPr id="19" name="AutoShape 2" descr="Картинки по запросу маски для фотошопа 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GReverance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804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  <p:sldLayoutId id="2147484128" r:id="rId12"/>
    <p:sldLayoutId id="2147484129" r:id="rId13"/>
    <p:sldLayoutId id="2147484130" r:id="rId14"/>
    <p:sldLayoutId id="2147484131" r:id="rId15"/>
    <p:sldLayoutId id="2147484132" r:id="rId16"/>
    <p:sldLayoutId id="2147484133" r:id="rId17"/>
  </p:sldLayoutIdLst>
  <p:transition spd="slow">
    <p:blinds dir="vert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38715305" cy="7223503"/>
          </a:xfr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  <a:t/>
            </a:r>
            <a:b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</a:br>
            <a:r>
              <a:rPr lang="ru-RU" sz="6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  <a:t/>
            </a:r>
            <a:br>
              <a:rPr lang="ru-RU" sz="6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</a:br>
            <a: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  <a:t/>
            </a:r>
            <a:b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</a:br>
            <a:endParaRPr lang="ru-RU" sz="6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everance" pitchFamily="2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46417" y="510987"/>
            <a:ext cx="48800598" cy="46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0830378"/>
              </p:ext>
            </p:extLst>
          </p:nvPr>
        </p:nvGraphicFramePr>
        <p:xfrm>
          <a:off x="174171" y="-54621"/>
          <a:ext cx="12170875" cy="8632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Слайд" r:id="rId4" imgW="3427449" imgH="4570638" progId="PowerPoint.Slide.12">
                  <p:embed/>
                </p:oleObj>
              </mc:Choice>
              <mc:Fallback>
                <p:oleObj name="Слайд" r:id="rId4" imgW="3427449" imgH="4570638" progId="PowerPoint.Slide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71" y="-54621"/>
                        <a:ext cx="12170875" cy="86320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191" y="4542830"/>
            <a:ext cx="137611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Туристический </a:t>
            </a:r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 </a:t>
            </a:r>
          </a:p>
          <a:p>
            <a:pPr algn="ctr"/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«Сокровища времени»</a:t>
            </a:r>
            <a:endParaRPr lang="ru-RU" sz="4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93" y="346313"/>
            <a:ext cx="10515600" cy="751215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Расположение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Светиловичского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сельсовета и маршрут</a:t>
            </a:r>
            <a:endParaRPr lang="x-none" sz="3100" dirty="0"/>
          </a:p>
        </p:txBody>
      </p:sp>
      <p:pic>
        <p:nvPicPr>
          <p:cNvPr id="52" name="Рисунок 51" descr="C:\Users\win_10\AppData\Local\Microsoft\Windows\INetCache\IE\DSB3BUL9\карта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4550"/>
            <a:ext cx="11887200" cy="696175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Title 1">
            <a:extLst>
              <a:ext uri="{FF2B5EF4-FFF2-40B4-BE49-F238E27FC236}">
                <a16:creationId xmlns:a16="http://schemas.microsoft.com/office/drawing/2014/main" xmlns="" id="{E6EC9C45-5498-884F-B1E1-489210D4F996}"/>
              </a:ext>
            </a:extLst>
          </p:cNvPr>
          <p:cNvSpPr txBox="1">
            <a:spLocks/>
          </p:cNvSpPr>
          <p:nvPr/>
        </p:nvSpPr>
        <p:spPr>
          <a:xfrm>
            <a:off x="7625907" y="2608637"/>
            <a:ext cx="4059586" cy="3797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endParaRPr lang="ru-RU" sz="2400" b="1" u="sng" dirty="0">
              <a:solidFill>
                <a:srgbClr val="CB9813"/>
              </a:solidFill>
            </a:endParaRPr>
          </a:p>
        </p:txBody>
      </p:sp>
      <p:sp>
        <p:nvSpPr>
          <p:cNvPr id="5" name="Правильный пятиугольник 4"/>
          <p:cNvSpPr/>
          <p:nvPr/>
        </p:nvSpPr>
        <p:spPr>
          <a:xfrm>
            <a:off x="4201886" y="2264229"/>
            <a:ext cx="45719" cy="4571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авильный пятиугольник 6"/>
          <p:cNvSpPr/>
          <p:nvPr/>
        </p:nvSpPr>
        <p:spPr>
          <a:xfrm>
            <a:off x="8781014" y="2213991"/>
            <a:ext cx="297554" cy="445544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авильный пятиугольник 7"/>
          <p:cNvSpPr/>
          <p:nvPr/>
        </p:nvSpPr>
        <p:spPr>
          <a:xfrm>
            <a:off x="8374594" y="3007027"/>
            <a:ext cx="280603" cy="459843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авильный пятиугольник 8"/>
          <p:cNvSpPr/>
          <p:nvPr/>
        </p:nvSpPr>
        <p:spPr>
          <a:xfrm>
            <a:off x="8731132" y="4295739"/>
            <a:ext cx="252306" cy="33968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авильный пятиугольник 9"/>
          <p:cNvSpPr/>
          <p:nvPr/>
        </p:nvSpPr>
        <p:spPr>
          <a:xfrm>
            <a:off x="4077955" y="2395938"/>
            <a:ext cx="339300" cy="445544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>
            <a:stCxn id="8" idx="5"/>
            <a:endCxn id="7" idx="3"/>
          </p:cNvCxnSpPr>
          <p:nvPr/>
        </p:nvCxnSpPr>
        <p:spPr>
          <a:xfrm flipV="1">
            <a:off x="8655197" y="2659535"/>
            <a:ext cx="274594" cy="523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8" idx="4"/>
            <a:endCxn id="9" idx="0"/>
          </p:cNvCxnSpPr>
          <p:nvPr/>
        </p:nvCxnSpPr>
        <p:spPr>
          <a:xfrm>
            <a:off x="8601606" y="3466869"/>
            <a:ext cx="255679" cy="8288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8" idx="1"/>
            <a:endCxn id="8" idx="1"/>
          </p:cNvCxnSpPr>
          <p:nvPr/>
        </p:nvCxnSpPr>
        <p:spPr>
          <a:xfrm>
            <a:off x="8374594" y="318267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олилиния 45"/>
          <p:cNvSpPr/>
          <p:nvPr/>
        </p:nvSpPr>
        <p:spPr>
          <a:xfrm>
            <a:off x="4201886" y="1766455"/>
            <a:ext cx="4251604" cy="1416217"/>
          </a:xfrm>
          <a:custGeom>
            <a:avLst/>
            <a:gdLst>
              <a:gd name="connsiteX0" fmla="*/ 6618804 w 6618804"/>
              <a:gd name="connsiteY0" fmla="*/ 2613967 h 2613967"/>
              <a:gd name="connsiteX1" fmla="*/ 1241261 w 6618804"/>
              <a:gd name="connsiteY1" fmla="*/ 23167 h 2613967"/>
              <a:gd name="connsiteX2" fmla="*/ 348633 w 6618804"/>
              <a:gd name="connsiteY2" fmla="*/ 1329453 h 2613967"/>
              <a:gd name="connsiteX3" fmla="*/ 392175 w 6618804"/>
              <a:gd name="connsiteY3" fmla="*/ 1133510 h 2613967"/>
              <a:gd name="connsiteX4" fmla="*/ 305090 w 6618804"/>
              <a:gd name="connsiteY4" fmla="*/ 1111738 h 2613967"/>
              <a:gd name="connsiteX5" fmla="*/ 174461 w 6618804"/>
              <a:gd name="connsiteY5" fmla="*/ 1024653 h 2613967"/>
              <a:gd name="connsiteX6" fmla="*/ 290 w 6618804"/>
              <a:gd name="connsiteY6" fmla="*/ 1024653 h 2613967"/>
              <a:gd name="connsiteX7" fmla="*/ 218004 w 6618804"/>
              <a:gd name="connsiteY7" fmla="*/ 1242367 h 2613967"/>
              <a:gd name="connsiteX8" fmla="*/ 218004 w 6618804"/>
              <a:gd name="connsiteY8" fmla="*/ 1220595 h 2613967"/>
              <a:gd name="connsiteX9" fmla="*/ 283318 w 6618804"/>
              <a:gd name="connsiteY9" fmla="*/ 1198824 h 2613967"/>
              <a:gd name="connsiteX10" fmla="*/ 261547 w 6618804"/>
              <a:gd name="connsiteY10" fmla="*/ 1242367 h 2613967"/>
              <a:gd name="connsiteX11" fmla="*/ 261547 w 6618804"/>
              <a:gd name="connsiteY11" fmla="*/ 1242367 h 261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18804" h="2613967">
                <a:moveTo>
                  <a:pt x="6618804" y="2613967"/>
                </a:moveTo>
                <a:cubicBezTo>
                  <a:pt x="4452546" y="1425610"/>
                  <a:pt x="2286289" y="237253"/>
                  <a:pt x="1241261" y="23167"/>
                </a:cubicBezTo>
                <a:cubicBezTo>
                  <a:pt x="196233" y="-190919"/>
                  <a:pt x="490147" y="1144396"/>
                  <a:pt x="348633" y="1329453"/>
                </a:cubicBezTo>
                <a:cubicBezTo>
                  <a:pt x="207119" y="1514510"/>
                  <a:pt x="399432" y="1169796"/>
                  <a:pt x="392175" y="1133510"/>
                </a:cubicBezTo>
                <a:cubicBezTo>
                  <a:pt x="384918" y="1097224"/>
                  <a:pt x="341376" y="1129881"/>
                  <a:pt x="305090" y="1111738"/>
                </a:cubicBezTo>
                <a:cubicBezTo>
                  <a:pt x="268804" y="1093595"/>
                  <a:pt x="225261" y="1039167"/>
                  <a:pt x="174461" y="1024653"/>
                </a:cubicBezTo>
                <a:cubicBezTo>
                  <a:pt x="123661" y="1010139"/>
                  <a:pt x="-6967" y="988367"/>
                  <a:pt x="290" y="1024653"/>
                </a:cubicBezTo>
                <a:cubicBezTo>
                  <a:pt x="7547" y="1060939"/>
                  <a:pt x="218004" y="1242367"/>
                  <a:pt x="218004" y="1242367"/>
                </a:cubicBezTo>
                <a:cubicBezTo>
                  <a:pt x="254290" y="1275024"/>
                  <a:pt x="218004" y="1220595"/>
                  <a:pt x="218004" y="1220595"/>
                </a:cubicBezTo>
                <a:cubicBezTo>
                  <a:pt x="228890" y="1213338"/>
                  <a:pt x="276061" y="1195195"/>
                  <a:pt x="283318" y="1198824"/>
                </a:cubicBezTo>
                <a:cubicBezTo>
                  <a:pt x="290575" y="1202453"/>
                  <a:pt x="261547" y="1242367"/>
                  <a:pt x="261547" y="1242367"/>
                </a:cubicBezTo>
                <a:lnTo>
                  <a:pt x="261547" y="124236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48960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Титульный маршрут </a:t>
            </a:r>
            <a:r>
              <a:rPr lang="ru-RU" sz="2800" dirty="0" err="1" smtClean="0"/>
              <a:t>Светиловичского</a:t>
            </a:r>
            <a:r>
              <a:rPr lang="ru-RU" sz="2800" dirty="0" smtClean="0"/>
              <a:t> сельсовета. Знакомство с  историко-культурным наследием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Характеристика маршрута:</a:t>
            </a:r>
          </a:p>
          <a:p>
            <a:r>
              <a:rPr lang="ru-RU" sz="2800" u="sng" dirty="0" smtClean="0"/>
              <a:t>Маршрут</a:t>
            </a:r>
            <a:r>
              <a:rPr lang="ru-RU" sz="2800" dirty="0" smtClean="0"/>
              <a:t>: комбинированный</a:t>
            </a:r>
          </a:p>
          <a:p>
            <a:r>
              <a:rPr lang="ru-RU" sz="2800" u="sng" dirty="0" smtClean="0"/>
              <a:t>Вид туризма</a:t>
            </a:r>
            <a:r>
              <a:rPr lang="ru-RU" sz="2800" dirty="0" smtClean="0"/>
              <a:t>: историко-культурный</a:t>
            </a:r>
          </a:p>
          <a:p>
            <a:r>
              <a:rPr lang="ru-RU" sz="2800" u="sng" dirty="0" smtClean="0"/>
              <a:t>Продолжительность</a:t>
            </a:r>
            <a:r>
              <a:rPr lang="ru-RU" sz="2800" dirty="0" smtClean="0"/>
              <a:t>: 2-3 часа</a:t>
            </a:r>
          </a:p>
          <a:p>
            <a:r>
              <a:rPr lang="ru-RU" sz="2800" u="sng" dirty="0" smtClean="0"/>
              <a:t>Вид передвижения: </a:t>
            </a:r>
            <a:r>
              <a:rPr lang="ru-RU" sz="2800" dirty="0" smtClean="0"/>
              <a:t>автомобиль, автобус (</a:t>
            </a:r>
            <a:r>
              <a:rPr lang="ru-RU" sz="2000" i="1" dirty="0" err="1" smtClean="0"/>
              <a:t>Светиловичи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Чемерня</a:t>
            </a:r>
            <a:r>
              <a:rPr lang="ru-RU" sz="2800" dirty="0" smtClean="0"/>
              <a:t>), велосипед, пеший.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51233978"/>
      </p:ext>
    </p:extLst>
  </p:cSld>
  <p:clrMapOvr>
    <a:masterClrMapping/>
  </p:clrMapOvr>
  <p:transition spd="slow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6667" y="546101"/>
            <a:ext cx="103857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.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44559" y="4700786"/>
            <a:ext cx="6173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.</a:t>
            </a:r>
            <a:endParaRPr lang="ru-RU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77008" y="742122"/>
            <a:ext cx="939579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Первые </a:t>
            </a:r>
            <a:r>
              <a:rPr lang="ru-RU" sz="2000" i="1" dirty="0"/>
              <a:t>документальные сведения о </a:t>
            </a:r>
            <a:r>
              <a:rPr lang="ru-RU" sz="2000" i="1" dirty="0" err="1"/>
              <a:t>Светиловичах</a:t>
            </a:r>
            <a:r>
              <a:rPr lang="ru-RU" sz="2000" i="1" dirty="0"/>
              <a:t>  датируются 1565 годом. Великий князь Сигизмунд Август подарил пустое сельцо  </a:t>
            </a:r>
            <a:r>
              <a:rPr lang="ru-RU" sz="2000" i="1" dirty="0" err="1"/>
              <a:t>Светиловичи</a:t>
            </a:r>
            <a:r>
              <a:rPr lang="ru-RU" sz="2000" i="1" dirty="0"/>
              <a:t>, в котором «люди того сельца  летом все в поветрии вымерли», боярину </a:t>
            </a:r>
            <a:r>
              <a:rPr lang="ru-RU" sz="2000" i="1" dirty="0" err="1"/>
              <a:t>Чечерскому</a:t>
            </a:r>
            <a:r>
              <a:rPr lang="ru-RU" sz="2000" i="1" dirty="0"/>
              <a:t> Илье Ивановичу. В 1625г. его внуки Тимофей, Фёдор и Иван </a:t>
            </a:r>
            <a:r>
              <a:rPr lang="ru-RU" sz="2000" i="1" dirty="0" err="1"/>
              <a:t>Шелюто</a:t>
            </a:r>
            <a:r>
              <a:rPr lang="ru-RU" sz="2000" i="1" dirty="0"/>
              <a:t> получили от короля и Великого князя Сигизмунда Вазы подтвердительную грамоту (</a:t>
            </a:r>
            <a:r>
              <a:rPr lang="ru-RU" sz="2000" i="1" dirty="0" err="1"/>
              <a:t>привилей</a:t>
            </a:r>
            <a:r>
              <a:rPr lang="ru-RU" sz="2000" i="1" dirty="0"/>
              <a:t>) на </a:t>
            </a:r>
            <a:r>
              <a:rPr lang="ru-RU" sz="2000" i="1" dirty="0" err="1"/>
              <a:t>Светиловичи</a:t>
            </a:r>
            <a:r>
              <a:rPr lang="ru-RU" sz="2000" i="1" dirty="0"/>
              <a:t>. </a:t>
            </a:r>
          </a:p>
          <a:p>
            <a:r>
              <a:rPr lang="ru-RU" sz="2000" i="1" dirty="0"/>
              <a:t>Деревня </a:t>
            </a:r>
            <a:r>
              <a:rPr lang="ru-RU" sz="2000" i="1" dirty="0" err="1"/>
              <a:t>Светиловичи</a:t>
            </a:r>
            <a:r>
              <a:rPr lang="ru-RU" sz="2000" i="1" dirty="0"/>
              <a:t> – одно из древнейших селений в </a:t>
            </a:r>
            <a:r>
              <a:rPr lang="ru-RU" sz="2000" i="1" dirty="0" err="1"/>
              <a:t>Посожье</a:t>
            </a:r>
            <a:r>
              <a:rPr lang="ru-RU" sz="2000" i="1" dirty="0"/>
              <a:t>. Название образовано от коллективного прозвища </a:t>
            </a:r>
            <a:r>
              <a:rPr lang="ru-RU" sz="2000" i="1" dirty="0" err="1"/>
              <a:t>Святиловичи</a:t>
            </a:r>
            <a:r>
              <a:rPr lang="ru-RU" sz="2000" i="1" dirty="0"/>
              <a:t>, которое в свою очередь восходит к антропониму Святила  (</a:t>
            </a:r>
            <a:r>
              <a:rPr lang="ru-RU" sz="2000" i="1" dirty="0" err="1"/>
              <a:t>Святиловичи</a:t>
            </a:r>
            <a:r>
              <a:rPr lang="ru-RU" sz="2000" i="1" dirty="0"/>
              <a:t> – «принадлежащие </a:t>
            </a:r>
            <a:r>
              <a:rPr lang="ru-RU" sz="2000" i="1" dirty="0" err="1"/>
              <a:t>Святиле</a:t>
            </a:r>
            <a:r>
              <a:rPr lang="ru-RU" sz="2000" i="1" dirty="0"/>
              <a:t>», «потомки </a:t>
            </a:r>
            <a:r>
              <a:rPr lang="ru-RU" sz="2000" i="1" dirty="0" err="1"/>
              <a:t>Святилы</a:t>
            </a:r>
            <a:r>
              <a:rPr lang="ru-RU" sz="2000" i="1" dirty="0"/>
              <a:t>» или «подданные </a:t>
            </a:r>
            <a:r>
              <a:rPr lang="ru-RU" sz="2000" i="1" dirty="0" err="1"/>
              <a:t>Святилы</a:t>
            </a:r>
            <a:r>
              <a:rPr lang="ru-RU" sz="2000" i="1" dirty="0"/>
              <a:t>». Рядом со </a:t>
            </a:r>
            <a:r>
              <a:rPr lang="ru-RU" sz="2000" i="1" dirty="0" err="1"/>
              <a:t>Светиловичами</a:t>
            </a:r>
            <a:r>
              <a:rPr lang="ru-RU" sz="2000" i="1" dirty="0"/>
              <a:t>, в </a:t>
            </a:r>
            <a:r>
              <a:rPr lang="ru-RU" sz="2000" i="1" dirty="0" err="1"/>
              <a:t>окресностях</a:t>
            </a:r>
            <a:r>
              <a:rPr lang="ru-RU" sz="2000" i="1" dirty="0"/>
              <a:t> </a:t>
            </a:r>
            <a:r>
              <a:rPr lang="ru-RU" sz="2000" i="1" dirty="0" err="1"/>
              <a:t>пос.Чемерня</a:t>
            </a:r>
            <a:r>
              <a:rPr lang="ru-RU" sz="2000" i="1" dirty="0"/>
              <a:t>, в древности существовал языческий культовый центр. Сюда съезжались «паломники» из ближних и дальних селений. Смутная память о былом «святом месте» могла отразиться в коллективном прозвании последующих поколений местных жителей – </a:t>
            </a:r>
            <a:r>
              <a:rPr lang="ru-RU" sz="2000" i="1" dirty="0" err="1"/>
              <a:t>Святиловичи</a:t>
            </a:r>
            <a:r>
              <a:rPr lang="ru-RU" sz="2000" i="1" dirty="0"/>
              <a:t>, которое по ассоциации стало названием самого крупного населенного пункта – </a:t>
            </a:r>
            <a:r>
              <a:rPr lang="ru-RU" sz="2000" i="1" dirty="0" err="1"/>
              <a:t>Светиловичи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53002598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6000" y="790223"/>
            <a:ext cx="47371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пунктом туристического маршрута является посещение музейной комнаты в здании </a:t>
            </a:r>
            <a:r>
              <a:rPr lang="ru-RU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сельисполкома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user\Desktop\IMG_20211001_0944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8470" y="1859327"/>
            <a:ext cx="4174433" cy="4232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IMG_20211001_09441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8035" y="927653"/>
            <a:ext cx="4633703" cy="5164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490556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6" y="485423"/>
            <a:ext cx="9968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.</a:t>
            </a:r>
            <a:r>
              <a:rPr lang="ru-RU" dirty="0" smtClean="0">
                <a:effectLst>
                  <a:reflection blurRad="6350" stA="60000" endA="900" endPos="30000" dir="5400000" sy="-100000" algn="bl" rotWithShape="0"/>
                </a:effectLst>
              </a:rPr>
              <a:t> 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</a:endParaRPr>
          </a:p>
        </p:txBody>
      </p:sp>
      <p:pic>
        <p:nvPicPr>
          <p:cNvPr id="4" name="Picture 3" descr="IMG_20211001_0944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3313" y="771431"/>
            <a:ext cx="4117520" cy="5196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IMG_20211001_0944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42990" y="771431"/>
            <a:ext cx="4306957" cy="520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8878168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6" y="485423"/>
            <a:ext cx="1004710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торым пунктом 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туристического маршрута </a:t>
            </a: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братская могила советских воинов, участвовавших 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Великой </a:t>
            </a: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Отечественной войне. В 50-е годы в братскую могилу были перезахоронены останки павших воинов из одиночных захоронений и братских  могил :деревни </a:t>
            </a:r>
            <a:r>
              <a:rPr lang="ru-RU" sz="1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Глуховка</a:t>
            </a: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Малиновка, </a:t>
            </a:r>
            <a:r>
              <a:rPr lang="ru-RU" sz="1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Городок,Хлусы</a:t>
            </a: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Малые Немки, </a:t>
            </a:r>
            <a:r>
              <a:rPr lang="ru-RU" sz="1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Яново</a:t>
            </a: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Столбун</a:t>
            </a: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Железники</a:t>
            </a: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Слободка, Александровка, </a:t>
            </a:r>
            <a:r>
              <a:rPr lang="ru-RU" sz="1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Перелёвка</a:t>
            </a: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поселки- Нинель, Затишье, Юрга, Калинин и окраины деревень </a:t>
            </a:r>
          </a:p>
          <a:p>
            <a:pPr algn="ctr"/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Великие Немки, Новомихайловка, Слободка</a:t>
            </a:r>
            <a:endParaRPr lang="ru-RU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068" y="2045566"/>
            <a:ext cx="7157284" cy="459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112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6" y="485423"/>
            <a:ext cx="10004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Третьим пунктом туристического маршрута является братская могила красных партизан (первая мировая война). В сентябре 1918 года  германские оккупанты расстреляли раненных в боях за деревню </a:t>
            </a:r>
            <a:r>
              <a:rPr lang="ru-RU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Перелёвку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взятых в плен 17 партизан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D:\А.О.И. для работы 2015-2021\все фотографии\09 мая 2019, памятники\IMG_20190427_0941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2300" y="1550505"/>
            <a:ext cx="8282119" cy="4996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667372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5" y="485423"/>
            <a:ext cx="93550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Четвертым пунктом туристического маршрута является братская могила советских воинов 197 Брянской и 287 стрелковой дивизии и партизана Гаврилы  И.К.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b="11170"/>
          <a:stretch/>
        </p:blipFill>
        <p:spPr>
          <a:xfrm>
            <a:off x="2213112" y="1410272"/>
            <a:ext cx="7633975" cy="50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257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5" y="485423"/>
            <a:ext cx="88912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Пятым пунктом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туристического маршрута является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часовня в </a:t>
            </a:r>
            <a:r>
              <a:rPr lang="ru-RU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агрогородке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Светиловичи</a:t>
            </a:r>
            <a:endParaRPr lang="ru-RU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Жировицкой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иконы Божией матери построенная в 2000-2001 годах. Объект относится к Гомельской Епархии Белорусского экзархата Русской православной Церкви  и является действующим  малым сакральным  строением</a:t>
            </a:r>
          </a:p>
          <a:p>
            <a:pPr algn="ctr"/>
            <a:endParaRPr lang="ru-RU" dirty="0">
              <a:effectLst>
                <a:reflection blurRad="6350" stA="60000" endA="900" endPos="30000" dir="5400000" sy="-100000" algn="bl" rotWithShape="0"/>
              </a:effectLst>
            </a:endParaRPr>
          </a:p>
        </p:txBody>
      </p:sp>
      <p:pic>
        <p:nvPicPr>
          <p:cNvPr id="4" name="Рисунок 3" descr="C:\Documents and Settings\Администратор\Рабочий стол\SAM_338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9217" y="2160105"/>
            <a:ext cx="7527235" cy="363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8476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Чемерня у Каменной Горы - Сетевой ресурс газеты &quot;Голас Веткаўшчыны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38" y="1905287"/>
            <a:ext cx="7749071" cy="470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28775" y="728869"/>
            <a:ext cx="1005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Шестым пунктом туристического маршрута является городище периода раннего железного века 1-е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ысячелетие до н.э.-1-е тысячелетие н.э., расположенное в окрестностях поселка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Чемерня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87321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30017" y="597390"/>
            <a:ext cx="8640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едьмым пунктом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туристического маршрута является </a:t>
            </a:r>
            <a:r>
              <a:rPr lang="be-BY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Храм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Святителя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Николая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Чудотворца в д.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Железники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10029" y="3288365"/>
            <a:ext cx="4648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</a:endParaRPr>
          </a:p>
        </p:txBody>
      </p:sp>
      <p:pic>
        <p:nvPicPr>
          <p:cNvPr id="4" name="Рисунок 3" descr="C:\Documents and Settings\Администратор\Рабочий стол\SAM_39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1454" y="1431236"/>
            <a:ext cx="6045849" cy="4333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606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7234" y="804353"/>
            <a:ext cx="661942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Сегодня трудно установить точную дату возведения в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Железниках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православного храма Святителя Николая Чудотворца. Никакой исторической документации, к сожалению, пока не найдено об этом храме. Но по свидетельствам старожилов и их воспоминаниях о рассказах предков можно предположить, что это не что иное, как памятник архитектуры  18 века. В 1933 году православный храм постиг сильный пожар. На пепелище была найдена  старинная икона Николая Чудотворца. Сегодня очевидцы утверждают, что икона ничуть не постарела со временем, наоборот — посветлела. По инициативе братьев Сергея и Петра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Караткевичей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являются сопредседателями оргкомитета  московского клуба белорусов “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Сябры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”, в  2004 году началась реставрация храма Николая Чудотворца в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Железниках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Необходимые документы создавал коллектив под руководством заслуженного архитектора Советского Союза, профессора, преподавателя архитектурного института Всеволода Георгиевича 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Тальковского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мая с благословения Архиепископа Гомельского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Жлобинского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Аристарха в память 20-летия Чернобыльской трагедии состоялось торжественное открытие церкви Святителя Николая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Чудотворца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dirty="0"/>
          </a:p>
        </p:txBody>
      </p:sp>
      <p:pic>
        <p:nvPicPr>
          <p:cNvPr id="2068" name="Picture 20" descr="церковь Железники развалин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22" y="171753"/>
            <a:ext cx="3097004" cy="4045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57234" y="4150568"/>
            <a:ext cx="661942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Сегодня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храм украшает великолепная живопись, выполненная художниками из Сергиево-Посадского монастыря. Бирюза,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оранж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пастель, создают ощущение вечной весны, яркого солнца, благополучия и покоя. Натуральный мрамор, привезённый из Уральских недр, обрамляет основания стен, колонн и устилает пол. Роскошная церковная утварь поражает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своим великолепием и изяществом.</a:t>
            </a:r>
            <a:r>
              <a:rPr lang="ru-RU" dirty="0"/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Звонким эхом уносится вдаль тонкая песнь колоколов со звонницы храма, на каждом из которых вылиты слова: «В память 20-летия Чернобыльской катастрофы».</a:t>
            </a:r>
          </a:p>
          <a:p>
            <a:endParaRPr lang="ru-RU" sz="1400" dirty="0"/>
          </a:p>
        </p:txBody>
      </p:sp>
      <p:pic>
        <p:nvPicPr>
          <p:cNvPr id="2069" name="Picture 21" descr="DSCN6417"/>
          <p:cNvPicPr>
            <a:picLocks noChangeAspect="1" noChangeArrowheads="1"/>
          </p:cNvPicPr>
          <p:nvPr/>
        </p:nvPicPr>
        <p:blipFill>
          <a:blip r:embed="rId3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22" y="4414837"/>
            <a:ext cx="2047495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39615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8470" y="384314"/>
            <a:ext cx="9662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Восьмым пунктом туристического маршрута  курганный могильник периода раннего средневековья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-XIII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д.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Железники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https://ms2.g-cloud.by/roundcube/?_task=mail&amp;_mbox=INBOX&amp;_uid=3492&amp;_part=2&amp;_action=get&amp;_extwin=1&amp;_framed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470" y="1232452"/>
            <a:ext cx="9356034" cy="544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3525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487" y="2732254"/>
            <a:ext cx="5393634" cy="37189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4541" y="578198"/>
            <a:ext cx="10031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Девятым  пунктом туристического маршрута является Родник «Ключики» вблизи деревни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Новиловка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45" y="2732254"/>
            <a:ext cx="5240097" cy="36950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flipH="1">
            <a:off x="378821" y="1378227"/>
            <a:ext cx="11243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Уникальный родник не только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Ветковщины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-для всей Гомельской области. На дне извилистого лесного оврага находится исток с восходящими выходами подземных вод, образующий прозрачный и холодный быстрый ручей. На дне ручья бьют многочисленные подводные « мини-гейзеры», которые исторгают воду и создают визуальный эффект кипения песка и водной поверхности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77907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420021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 «Музыка» 20" id="{6D77C8F9-CFCE-40FC-B5F6-435D38EE9470}" vid="{F34FA8F5-841E-40DE-8611-14AB73BA0E70}"/>
    </a:ext>
  </a:extLst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420021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420021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6152</TotalTime>
  <Words>739</Words>
  <Application>Microsoft Office PowerPoint</Application>
  <PresentationFormat>Произвольный</PresentationFormat>
  <Paragraphs>32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AGReverance</vt:lpstr>
      <vt:lpstr>Wingdings 3</vt:lpstr>
      <vt:lpstr>Calibri Light</vt:lpstr>
      <vt:lpstr>Calibri</vt:lpstr>
      <vt:lpstr>Trebuchet MS</vt:lpstr>
      <vt:lpstr>Times New Roman</vt:lpstr>
      <vt:lpstr>Специальное оформление</vt:lpstr>
      <vt:lpstr>Аспект</vt:lpstr>
      <vt:lpstr>Слайд</vt:lpstr>
      <vt:lpstr>   </vt:lpstr>
      <vt:lpstr>Расположение Светиловичского сельсовета и маршрут</vt:lpstr>
      <vt:lpstr>Титульный маршрут Светиловичского сельсовета. Знакомство с  историко-культурным наследием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Зимний</dc:title>
  <dc:subject>зима</dc:subject>
  <dc:creator>Viktoriya Polshkova</dc:creator>
  <cp:keywords>пользовательские шаблоны;шаблоны музыка;шаблоны для создания презентации;шаблоны музыкальные;зима;зима;зимний шаблон</cp:keywords>
  <cp:lastModifiedBy>Пользователь</cp:lastModifiedBy>
  <cp:revision>453</cp:revision>
  <dcterms:created xsi:type="dcterms:W3CDTF">2016-12-23T04:59:06Z</dcterms:created>
  <dcterms:modified xsi:type="dcterms:W3CDTF">2026-09-11T08:19:01Z</dcterms:modified>
</cp:coreProperties>
</file>