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0" r:id="rId1"/>
    <p:sldMasterId id="2147483926" r:id="rId2"/>
  </p:sldMasterIdLst>
  <p:notesMasterIdLst>
    <p:notesMasterId r:id="rId15"/>
  </p:notesMasterIdLst>
  <p:sldIdLst>
    <p:sldId id="256" r:id="rId3"/>
    <p:sldId id="378" r:id="rId4"/>
    <p:sldId id="379" r:id="rId5"/>
    <p:sldId id="381" r:id="rId6"/>
    <p:sldId id="380" r:id="rId7"/>
    <p:sldId id="382" r:id="rId8"/>
    <p:sldId id="377" r:id="rId9"/>
    <p:sldId id="296" r:id="rId10"/>
    <p:sldId id="376" r:id="rId11"/>
    <p:sldId id="383" r:id="rId12"/>
    <p:sldId id="385" r:id="rId13"/>
    <p:sldId id="386" r:id="rId14"/>
  </p:sldIdLst>
  <p:sldSz cx="12192000" cy="6858000"/>
  <p:notesSz cx="6858000" cy="9144000"/>
  <p:embeddedFontLst>
    <p:embeddedFont>
      <p:font typeface="Wingdings 3" pitchFamily="18" charset="2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AGReverance"/>
      <p:regular r:id="rId21"/>
    </p:embeddedFont>
    <p:embeddedFont>
      <p:font typeface="Century Gothic" pitchFamily="34" charset="0"/>
      <p:regular r:id="rId22"/>
      <p:bold r:id="rId23"/>
      <p:italic r:id="rId24"/>
      <p:boldItalic r:id="rId25"/>
    </p:embeddedFont>
    <p:embeddedFont>
      <p:font typeface="Calibri Light" pitchFamily="34" charset="0"/>
      <p:regular r:id="rId26"/>
      <p:italic r:id="rId27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7FC1DEA-1EB2-4E62-B92E-27C3F9C04BDF}">
          <p14:sldIdLst>
            <p14:sldId id="256"/>
            <p14:sldId id="378"/>
            <p14:sldId id="379"/>
            <p14:sldId id="381"/>
            <p14:sldId id="380"/>
            <p14:sldId id="382"/>
            <p14:sldId id="377"/>
            <p14:sldId id="296"/>
            <p14:sldId id="376"/>
            <p14:sldId id="383"/>
            <p14:sldId id="385"/>
            <p14:sldId id="386"/>
          </p14:sldIdLst>
        </p14:section>
        <p14:section name="Раздел без заголовка" id="{3A031D61-2265-4E62-81C7-EC65CDAB9BA4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009D7"/>
    <a:srgbClr val="318CB4"/>
    <a:srgbClr val="BC0FD6"/>
    <a:srgbClr val="0099FF"/>
    <a:srgbClr val="84A6C7"/>
    <a:srgbClr val="BFD3E4"/>
    <a:srgbClr val="F0CECD"/>
    <a:srgbClr val="DCAC85"/>
    <a:srgbClr val="5ACD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892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15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GReverance" panose="020B0604020202020204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GReverance" panose="020B0604020202020204"/>
              </a:defRPr>
            </a:lvl1pPr>
          </a:lstStyle>
          <a:p>
            <a:fld id="{730A7450-2129-4675-947B-DDC45D8E2F17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GReverance" panose="020B0604020202020204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GReverance" panose="020B0604020202020204"/>
              </a:defRPr>
            </a:lvl1pPr>
          </a:lstStyle>
          <a:p>
            <a:fld id="{F5B7291F-9614-41EB-AE3F-15A75D2E047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24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GReverance" panose="020B060402020202020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8712508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This png image - Winter Tree Transparent PNG Clip Art Image, is available for free downloa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1" y="4520275"/>
            <a:ext cx="1800480" cy="20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is png image - Winter Bench Transparent PNG Clip Art, is available for free download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618" y="5837559"/>
            <a:ext cx="1576838" cy="79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This png image - Snowy Winter Tree Transparent PNG Image, is available for free download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5182" y="4622469"/>
            <a:ext cx="1303184" cy="155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This png image - Winter Tree Transparent Clip Art, is available for free download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3732" y="4551903"/>
            <a:ext cx="2017268" cy="198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17062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1298320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0834637" y="6625292"/>
            <a:ext cx="132031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0" dirty="0">
                <a:solidFill>
                  <a:srgbClr val="84A6C7"/>
                </a:solidFill>
                <a:latin typeface="AGReverance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© Полшкова В.В., 2018</a:t>
            </a:r>
            <a:endParaRPr lang="ru-RU" sz="800" b="0" dirty="0">
              <a:solidFill>
                <a:srgbClr val="84A6C7"/>
              </a:solidFill>
              <a:latin typeface="AGReverance" panose="020B0604020202020204"/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415350" y="7937"/>
            <a:ext cx="2776650" cy="16652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251974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767753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00978911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904313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83261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238192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85209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187359"/>
      </p:ext>
    </p:extLst>
  </p:cSld>
  <p:clrMapOvr>
    <a:masterClrMapping/>
  </p:clrMapOvr>
  <p:transition spd="slow"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985460"/>
      </p:ext>
    </p:extLst>
  </p:cSld>
  <p:clrMapOvr>
    <a:masterClrMapping/>
  </p:clrMapOvr>
  <p:transition spd="slow">
    <p:blinds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447265"/>
      </p:ext>
    </p:extLst>
  </p:cSld>
  <p:clrMapOvr>
    <a:masterClrMapping/>
  </p:clrMapOvr>
  <p:transition spd="slow">
    <p:blinds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This png image - Snowy Winter Tree Transparent PNG Image, is available for free downloa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2823" y="5546034"/>
            <a:ext cx="895986" cy="106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is png image - Transparent Winter House with Snow PNG Picture, is available for free download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5300" y="5249479"/>
            <a:ext cx="2449523" cy="160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his png image - Winter Tree Transparent PNG Clip Art Image, is available for free download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1" y="4520275"/>
            <a:ext cx="1800480" cy="20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is png image - Winter Bench Transparent PNG Clip Art, is available for free download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618" y="5837559"/>
            <a:ext cx="1576838" cy="79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This png image - Winter Tree Transparent Clip Art, is available for free download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2006" y="5122071"/>
            <a:ext cx="1452766" cy="143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939170"/>
      </p:ext>
    </p:extLst>
  </p:cSld>
  <p:clrMapOvr>
    <a:masterClrMapping/>
  </p:clrMapOvr>
  <p:transition spd="slow">
    <p:blinds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This png image - Winter Tree Transparent PNG Clip Art Image, is available for free downloa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1" y="4520275"/>
            <a:ext cx="1800480" cy="20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is png image - Winter Bench Transparent PNG Clip Art, is available for free download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618" y="5837559"/>
            <a:ext cx="1576838" cy="79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This png image - Snowy Winter Tree Transparent PNG Image, is available for free download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5182" y="4622469"/>
            <a:ext cx="1303184" cy="155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This png image - Winter Tree Transparent Clip Art, is available for free download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3732" y="4551903"/>
            <a:ext cx="2017268" cy="198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913251"/>
      </p:ext>
    </p:extLst>
  </p:cSld>
  <p:clrMapOvr>
    <a:masterClrMapping/>
  </p:clrMapOvr>
  <p:transition spd="slow">
    <p:blinds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This png image - Snowy Winter Tree Transparent PNG Image, is available for free downloa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2823" y="5546034"/>
            <a:ext cx="895986" cy="106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is png image - Transparent Winter House with Snow PNG Picture, is available for free download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5300" y="5249479"/>
            <a:ext cx="2449523" cy="160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his png image - Winter Tree Transparent PNG Clip Art Image, is available for free download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1" y="4520275"/>
            <a:ext cx="1800480" cy="201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is png image - Winter Bench Transparent PNG Clip Art, is available for free download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618" y="5837559"/>
            <a:ext cx="1576838" cy="79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This png image - Winter Tree Transparent Clip Art, is available for free download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2006" y="5122071"/>
            <a:ext cx="1452766" cy="143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3509392"/>
      </p:ext>
    </p:extLst>
  </p:cSld>
  <p:clrMapOvr>
    <a:masterClrMapping/>
  </p:clrMapOvr>
  <p:transition spd="slow">
    <p:blinds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612200"/>
      </p:ext>
    </p:extLst>
  </p:cSld>
  <p:clrMapOvr>
    <a:masterClrMapping/>
  </p:clrMapOvr>
  <p:transition spd="slow">
    <p:blinds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453703"/>
      </p:ext>
    </p:extLst>
  </p:cSld>
  <p:clrMapOvr>
    <a:masterClrMapping/>
  </p:clrMapOvr>
  <p:transition spd="slow">
    <p:blinds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10834637" y="6625292"/>
            <a:ext cx="132031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0" dirty="0">
                <a:solidFill>
                  <a:srgbClr val="84A6C7"/>
                </a:solidFill>
                <a:latin typeface="AGReverance" panose="020B0604020202020204"/>
                <a:ea typeface="Calibri" panose="020F0502020204030204" pitchFamily="34" charset="0"/>
                <a:cs typeface="Times New Roman" panose="02020603050405020304" pitchFamily="18" charset="0"/>
              </a:rPr>
              <a:t>© Полшкова В.В., 2018</a:t>
            </a:r>
            <a:endParaRPr lang="ru-RU" sz="800" b="0" dirty="0">
              <a:solidFill>
                <a:srgbClr val="84A6C7"/>
              </a:solidFill>
              <a:latin typeface="AGReverance" panose="020B0604020202020204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415350" y="7937"/>
            <a:ext cx="2776650" cy="166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029331"/>
      </p:ext>
    </p:extLst>
  </p:cSld>
  <p:clrMapOvr>
    <a:masterClrMapping/>
  </p:clrMapOvr>
  <p:transition spd="slow">
    <p:blinds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648771"/>
      </p:ext>
    </p:extLst>
  </p:cSld>
  <p:clrMapOvr>
    <a:masterClrMapping/>
  </p:clrMapOvr>
  <p:transition spd="slow">
    <p:blinds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722590"/>
      </p:ext>
    </p:extLst>
  </p:cSld>
  <p:clrMapOvr>
    <a:masterClrMapping/>
  </p:clrMapOvr>
  <p:transition spd="slow">
    <p:blinds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634893"/>
      </p:ext>
    </p:extLst>
  </p:cSld>
  <p:clrMapOvr>
    <a:masterClrMapping/>
  </p:clrMapOvr>
  <p:transition spd="slow">
    <p:blinds dir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151376"/>
      </p:ext>
    </p:extLst>
  </p:cSld>
  <p:clrMapOvr>
    <a:masterClrMapping/>
  </p:clrMapOvr>
  <p:transition spd="slow">
    <p:blinds dir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754921"/>
      </p:ext>
    </p:extLst>
  </p:cSld>
  <p:clrMapOvr>
    <a:masterClrMapping/>
  </p:clrMapOvr>
  <p:transition spd="slow">
    <p:blinds dir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534145"/>
      </p:ext>
    </p:extLst>
  </p:cSld>
  <p:clrMapOvr>
    <a:masterClrMapping/>
  </p:clrMapOvr>
  <p:transition spd="slow">
    <p:blinds dir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421892"/>
      </p:ext>
    </p:extLst>
  </p:cSld>
  <p:clrMapOvr>
    <a:masterClrMapping/>
  </p:clrMapOvr>
  <p:transition spd="slow">
    <p:blinds dir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57378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71151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01602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30085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29100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844564"/>
      </p:ext>
    </p:extLst>
  </p:cSld>
  <p:clrMapOvr>
    <a:masterClrMapping/>
  </p:clrMapOvr>
  <p:transition spd="slow">
    <p:blinds dir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2145-156A-42FF-BB80-E8D664DB7725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B086-ECE1-477D-A8D4-2F30CBE9B0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916182"/>
      </p:ext>
    </p:extLst>
  </p:cSld>
  <p:clrMapOvr>
    <a:masterClrMapping/>
  </p:clrMapOvr>
  <p:transition spd="slow">
    <p:blinds dir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433104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78" y="-17265"/>
            <a:ext cx="11685843" cy="6858001"/>
          </a:xfrm>
          <a:prstGeom prst="rect">
            <a:avLst/>
          </a:prstGeom>
          <a:effectLst>
            <a:softEdge rad="4318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GReverance" panose="020B0604020202020204"/>
              </a:defRPr>
            </a:lvl1pPr>
          </a:lstStyle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GReverance" panose="020B0604020202020204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GReverance" panose="020B0604020202020204"/>
              </a:defRPr>
            </a:lvl1pPr>
          </a:lstStyle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AutoShape 2" descr="Картинки по запросу маски для фотошопа 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GReverance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83478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93" r:id="rId2"/>
    <p:sldLayoutId id="2147483695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732" r:id="rId14"/>
    <p:sldLayoutId id="2147483733" r:id="rId15"/>
    <p:sldLayoutId id="2147483888" r:id="rId16"/>
    <p:sldLayoutId id="2147483907" r:id="rId17"/>
  </p:sldLayoutIdLst>
  <p:transition spd="slow">
    <p:blinds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GReverance" panose="020B0604020202020204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F2145-156A-42FF-BB80-E8D664DB7725}" type="datetimeFigureOut">
              <a:rPr lang="ru-RU" smtClean="0"/>
              <a:pPr/>
              <a:t>11.09.2026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933B086-ECE1-477D-A8D4-2F30CBE9B086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36" name="Рисунок 35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078" y="-17265"/>
            <a:ext cx="11685843" cy="6858001"/>
          </a:xfrm>
          <a:prstGeom prst="rect">
            <a:avLst/>
          </a:prstGeom>
          <a:effectLst>
            <a:softEdge rad="431800"/>
          </a:effectLst>
        </p:spPr>
      </p:pic>
      <p:sp>
        <p:nvSpPr>
          <p:cNvPr id="37" name="AutoShape 2" descr="Картинки по запросу маски для фотошопа 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GReverance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96455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</p:sldLayoutIdLst>
  <p:transition spd="slow">
    <p:blinds dir="vert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-1"/>
            <a:ext cx="12192000" cy="6858001"/>
          </a:xfrm>
          <a:blipFill>
            <a:blip r:embed="rId2"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65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  <a:t/>
            </a:r>
            <a:br>
              <a:rPr lang="ru-RU" sz="65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Reverance" pitchFamily="2" charset="0"/>
              </a:rPr>
            </a:br>
            <a:r>
              <a:rPr lang="ru-RU" sz="6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Туристический маршрут </a:t>
            </a:r>
            <a:br>
              <a:rPr lang="ru-RU" sz="6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66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Неглюбскому</a:t>
            </a:r>
            <a:r>
              <a:rPr lang="ru-RU" sz="6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сельсовету</a:t>
            </a:r>
            <a:br>
              <a:rPr lang="ru-RU" sz="6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66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Неглюбское</a:t>
            </a:r>
            <a:r>
              <a:rPr lang="ru-RU" sz="6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полотно традиций</a:t>
            </a:r>
            <a:r>
              <a:rPr lang="ru-RU" sz="6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endParaRPr lang="ru-RU" sz="6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4973" y="689113"/>
            <a:ext cx="861391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МАРШРУТА Маршрут – комбинированный; 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историко-этнографический;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 передвижения – велосипед, автомобиль,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автобус.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22387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0624"/>
            <a:ext cx="12192000" cy="61083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ru-RU" sz="24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Историческая справка</a:t>
            </a:r>
            <a:endParaRPr lang="ru-RU" sz="2000" b="1" kern="100" dirty="0">
              <a:solidFill>
                <a:srgbClr val="0F476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далёкие времена наш край входил в состав Киевской Руси. С её раздроблением наша территория оказалась в составе Черниговского княжества. Татаро-монгольские орды опустошили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Черниговщину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 Край обезлюдел. За 400 последующих лет на землях Северной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Черниговщины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отгремело более 200 войн и междоусобиц, что препятствовало заселению. С 1356 года наши земли входили в состав Литвы, а в 1686 году наш край окончательно вошёл в состав Русского государства. В 1720 году указом Петра I земля села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Неглюбки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была передана во владение Киево-Печерской Лавры и вошла в состав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Бобовицкой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волости, сотни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Новоместной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Стародубского полка.</a:t>
            </a:r>
            <a:endParaRPr lang="ru-RU" sz="1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Село находилось над присмотром чепцов-управителей и надсмотрщиков,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присылавшихся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Лаврой. Крестьяне выполняли обычную барщину 2 – 3 дня в неделю от двора. Иногда заставляли работать по 6 дней в неделю, что вызывало конфликты со службой Лавры. Основным занятием было хлебопашество, выделка пеньки.</a:t>
            </a:r>
            <a:endParaRPr lang="ru-RU" sz="1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Первая подробная перепись населения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Молороссии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была проведена в 1723 г. Накануне первой переписи населения край серьёзно пострадал от болезней и засухи.</a:t>
            </a:r>
            <a:endParaRPr lang="ru-RU" sz="1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1723 г. жители «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Неглювки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» значились как монастырские крестьяне, здесь числилось 47 дворов и 14 хат безземельных бобылей.</a:t>
            </a:r>
            <a:endParaRPr lang="ru-RU" sz="1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1772 году земли восточной Беларуси были присоединены к России. Неглюбка с 1781 года входила в состав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Бобовицкой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экономической волости, а с 1786 года по 1918 –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Суражском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уезде Черниговской губернии.</a:t>
            </a:r>
            <a:endParaRPr lang="ru-RU" sz="1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По статистическому описанию в 1781 г.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Неглюбке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было 39 дворов крестьянских, 117 хат и 18 хат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бездворных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 Включение жителей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Неглюбки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в состав государственных крестьян оказало сильное влияние на их благосостояние и дальнейшее развитие. В 1781 г. проживало около 500 человек, а по ревизии 1816 г. их стало вдвое больше. Во время же монастырской власти за период между переписями 1723 и 1781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г.г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 уменьшилось число зажиточных крестьян с 47 дворов до 39, но население увеличилось за счёт бедных крестьян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</a:t>
            </a:r>
            <a:endParaRPr lang="ru-RU" sz="1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757274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03408"/>
            <a:ext cx="12192000" cy="59093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Монастырская власть была для крестьян легче помещичьей, но бедные песчаные и болотистые земли не приносили значительных доходов. Лаврские крестьяне были обязаны платить налог не только лавре, но и государству. Размер оброка постоянно возрастал: 1724 – 40 коп, 1745 – 55 коп, 1760 – 1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руб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, 1768 – 2 руб. Случались и засухи,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падёжи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скота. «Особенно большим был падёж животных в 1744 г.»</a:t>
            </a:r>
            <a:endParaRPr lang="ru-RU" sz="1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Крестьяне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жили здесь исключительно хлебопашеством … на почве, истощённой вековыми посевами зерновых культур, население разводило рожь, овёс, гречиху, немного ячменя и гороха. На огородах высевали картофель и коноплю. Поля не удобрялись… конопляники служили единственным источником денежного дохода. Земледельческими орудиями служила деревянная соха с 2 сошниками и борона из берёзовых прутьев с дубовыми зубьями …малорослыми и слабосильными были не только лошади, но и коровы. В состав земледельческих орудий входили лёгкие деревянные телеги, не имевшие ни одного железного гвоздя … конская сбруя была самой дешёвой: хомут нередко свит из соломы, шлея связана их пеньковой или посконной тесьмы, гужи и вожжи сделаны из лычных или пеньковых верёвок. Такой же дешёвой, изготовлявшейся собственными руками из собственного сукна и холста, была крестьянская одежда… На рынке покупали очень немного предметов: косу на 4 года, серп на 10 лет, колёса для телеги, железо для хозяйственных поделок, дёготь и соль. На самые необходимые денежные расходы требовалось около 30 рублей ассигнациями в год.</a:t>
            </a:r>
            <a:endParaRPr lang="ru-RU" sz="1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Сведений 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Неглюбке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в XVIII в. очень мало. Материалы этого периода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храняться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в архивах Украины.</a:t>
            </a:r>
            <a:endParaRPr lang="ru-RU" sz="1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К 1850 году Неглюбка стала волостным селом. По сравнению с 1816 г. население увеличилось почти в два раза.</a:t>
            </a:r>
            <a:endParaRPr lang="ru-RU" sz="1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1877 г.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Неглюбке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было 431 двор. Из этого числа 78,7% дворов владели до 15 десятин земли, 8,6% – от 15 до 20 десятин, 12,7% – более 20 десятин. На один зажиточный двор приходилось более 25 десятин земли. Нехватка земли вынуждала крестьян брать её в аренду.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Неглюбке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крестьяне арендовали 200 десятин земли, что составляло 3,8% от общей площади земель.</a:t>
            </a:r>
            <a:endParaRPr lang="ru-RU" sz="1100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608824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0624"/>
            <a:ext cx="12192000" cy="61863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1872 году в округе свирепствовала холера, в 1873 – оспа, население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Неглюбки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уменьшилось на 118 человек за два года.</a:t>
            </a:r>
            <a:endParaRPr lang="ru-RU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1886 году государственные крестьяне получили право полной собственности на выкуп за землю.</a:t>
            </a:r>
            <a:endParaRPr lang="ru-RU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1895 году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Неглюбке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было 525 хозяйств, деревянная церковь с 2-классной церковно-приходской школой, торговало 2 лавки. Крестьяне жили в избах, которые топились по-чёрному.</a:t>
            </a:r>
            <a:endParaRPr lang="ru-RU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1897 г. Неглюбка была одним из самых крупных сёл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Ветковщины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 Население по сравнению с 1882 г. выросло на 24,8%.</a:t>
            </a:r>
            <a:endParaRPr lang="ru-RU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начале XIX века большие семьи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Неглюбке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встречались редко. Сыновья старались в течении 2 – 5 лет отделиться от отца, завести своё хозяйство.</a:t>
            </a:r>
            <a:endParaRPr lang="ru-RU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середине XIX века, когда рост населения был особенно бурным, встречаются семьи, где жило по 8 – 10 мужчин.</a:t>
            </a:r>
            <a:endParaRPr lang="ru-RU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XIX в. по-прежнему среди сельскохозяйственных культур выделялись озимая рожь, овёс, ячмень, просо, очень важной культурой оставалась конопля. Особое развитие коноплеводство получило в 1850 – 1880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г.г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., пеньку продавали за границу. Коноплю выращивали чаще всего на приусадебном участке, занимая иногда до 20% площади. Конопли сеяли в так называемых займищах, которые были почти в каждой семье. Она была собственностью крестьян и не входила в общественные земли. Урожаи были невысокие – 16 – 24 пуда с десятины.</a:t>
            </a:r>
            <a:endParaRPr lang="ru-RU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послереформенный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период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Ветковщине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начинают развиваться местные промыслы: столярный, бондарный, кузнечный, токарная обработка дерева, ткачество, рядом с местными ремёслами среди крестьян большую роль имели отхожие промыслы. В 1870 – 80-е года из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Неглюбки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уходили ежегодно 274 человека… много крестьян из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Неглюбки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(211 из 274) шли работать на сахарные заводы Украины. Этот промысел сохранялся в селе вплоть до 1917 г.</a:t>
            </a:r>
            <a:endParaRPr lang="ru-RU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 конце XIX – начале XX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в.в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 Неглюбка была экономически крепким селом, одним из самых крупных в своём регионе. Тут было несколько ветряных мельниц, многочисленные пасеки, сенокосы и т.д., крестьяне владели достаточно большими земляными наделами, часто имели наёмных работников, уходили на заработки, что давало существенную прибавку в доход семей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На 01.01.2026 продивает478 человек</a:t>
            </a:r>
            <a:endParaRPr lang="ru-RU" dirty="0"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273765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8528" y="866894"/>
            <a:ext cx="766267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ТОЧКИ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МАРШРУТА</a:t>
            </a:r>
          </a:p>
          <a:p>
            <a:pPr marL="342900" indent="-342900">
              <a:buAutoNum type="arabicPeriod"/>
            </a:pPr>
            <a:r>
              <a:rPr lang="ru-RU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</a:t>
            </a:r>
            <a:r>
              <a:rPr lang="ru-RU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воинам-землякам и братская могила в </a:t>
            </a:r>
            <a:r>
              <a:rPr lang="ru-RU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агрогородке</a:t>
            </a:r>
            <a:r>
              <a:rPr lang="ru-RU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Неглюбка</a:t>
            </a:r>
          </a:p>
          <a:p>
            <a:pPr marL="342900" indent="-342900"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Храм Святителя Николая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Чудотворца</a:t>
            </a:r>
          </a:p>
          <a:p>
            <a:pPr marL="342900" indent="-342900">
              <a:buAutoNum type="arabicPeriod"/>
            </a:pPr>
            <a:r>
              <a:rPr lang="ru-RU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Неглюбский</a:t>
            </a:r>
            <a:r>
              <a:rPr lang="ru-RU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сельский центр ткачества в доме культуры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ru-RU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30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1653386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42848" y="1930181"/>
            <a:ext cx="315366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пунктом туристического маршрута является памятник воинам-землякам и братская могила в </a:t>
            </a:r>
            <a:r>
              <a:rPr lang="ru-RU" sz="20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агрогородке</a:t>
            </a:r>
            <a:r>
              <a:rPr lang="ru-RU" sz="2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Неглюбка, на мемориальных плитах которого нанесены </a:t>
            </a:r>
            <a:r>
              <a:rPr lang="ru-RU" sz="2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имена местных </a:t>
            </a:r>
            <a:r>
              <a:rPr lang="ru-RU" sz="2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уроженцев, участвовавших в Великой Отечественной войне</a:t>
            </a:r>
            <a:r>
              <a:rPr lang="ru-RU" dirty="0" smtClean="0">
                <a:effectLst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30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23485" y="3959659"/>
            <a:ext cx="35973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 </a:t>
            </a:r>
            <a:r>
              <a:rPr lang="ru-RU" dirty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 в </a:t>
            </a:r>
            <a:r>
              <a:rPr lang="ru-RU" dirty="0" err="1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агрогородке</a:t>
            </a:r>
            <a:r>
              <a:rPr lang="ru-RU" dirty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Неглюбка на главной дороге </a:t>
            </a:r>
          </a:p>
          <a:p>
            <a:pPr algn="ctr"/>
            <a:r>
              <a:rPr lang="ru-RU" dirty="0" smtClean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Координаты: </a:t>
            </a:r>
            <a:r>
              <a:rPr lang="ru-RU" dirty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52.794289, 31.405332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BE02927-0E40-400E-BEB4-F4898B129E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739" b="24861"/>
          <a:stretch/>
        </p:blipFill>
        <p:spPr>
          <a:xfrm>
            <a:off x="4389121" y="603378"/>
            <a:ext cx="6886454" cy="26536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5F64582-4D54-F234-1017-034D72277B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69405" y="3724706"/>
            <a:ext cx="2226981" cy="167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055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028" y="810366"/>
            <a:ext cx="4119296" cy="332841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>
              <a:rot lat="0" lon="0" rev="15600000"/>
            </a:lightRig>
          </a:scene3d>
        </p:spPr>
      </p:pic>
      <p:sp>
        <p:nvSpPr>
          <p:cNvPr id="5" name="Прямоугольник 4"/>
          <p:cNvSpPr/>
          <p:nvPr/>
        </p:nvSpPr>
        <p:spPr>
          <a:xfrm>
            <a:off x="5258195" y="887279"/>
            <a:ext cx="266051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Вторым пунктом туристического маршрута является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Храм Святителя Николая Чудотворца.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Построено современное здание самими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неглюбчанами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1992 году.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Сегодняшняя церковь стоит на том месте, где и была заложена в 1761 году по инициативе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Киево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печорской лавры деревянная церковь «Святителя Христова Николая».</a:t>
            </a:r>
            <a:endParaRPr lang="ru-RU" dirty="0">
              <a:solidFill>
                <a:srgbClr val="002060"/>
              </a:solidFill>
              <a:effectLst>
                <a:reflection blurRad="6350" stA="60000" endA="900" endPos="30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61156" y="4138782"/>
            <a:ext cx="31671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Храм расположен в </a:t>
            </a:r>
            <a:r>
              <a:rPr lang="ru-RU" dirty="0" err="1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агрогородке</a:t>
            </a:r>
            <a:r>
              <a:rPr lang="ru-RU" dirty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Неглюбка ул. Советская д.10</a:t>
            </a:r>
          </a:p>
          <a:p>
            <a:pPr algn="ctr"/>
            <a:r>
              <a:rPr lang="ru-RU" dirty="0" smtClean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Координаты:</a:t>
            </a:r>
          </a:p>
          <a:p>
            <a:pPr algn="ctr"/>
            <a:r>
              <a:rPr lang="ru-RU" dirty="0" smtClean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52.761163, 31.518535</a:t>
            </a:r>
            <a:endParaRPr lang="ru-RU" dirty="0">
              <a:solidFill>
                <a:srgbClr val="3009D7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30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79"/>
          <a:stretch/>
        </p:blipFill>
        <p:spPr>
          <a:xfrm>
            <a:off x="7996448" y="1085207"/>
            <a:ext cx="2834639" cy="413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8781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01036" y="546101"/>
            <a:ext cx="343140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Третьим пунктом туристического маршрута является </a:t>
            </a:r>
            <a:r>
              <a:rPr lang="ru-RU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Неглюбский</a:t>
            </a:r>
            <a:r>
              <a:rPr lang="ru-RU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сельский центр ткачества в доме культуры. В клубе имеются предметы 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самобытного</a:t>
            </a:r>
            <a:r>
              <a:rPr lang="ru-RU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ткачества. Музей самобытности и старообрядческого образа жизни. Так же проводится мастер классы по ткачеству.</a:t>
            </a:r>
            <a:endParaRPr lang="ru-RU" dirty="0">
              <a:solidFill>
                <a:srgbClr val="002060"/>
              </a:solidFill>
              <a:effectLst>
                <a:reflection blurRad="6350" stA="60000" endA="900" endPos="30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01037" y="3694175"/>
            <a:ext cx="34314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Изюминкой работы его коллектива является мероприятие проводимое раз в два </a:t>
            </a:r>
            <a:r>
              <a:rPr lang="ru-RU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года «</a:t>
            </a:r>
            <a:r>
              <a:rPr lang="ru-RU" dirty="0" err="1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Кросенцы</a:t>
            </a:r>
            <a:r>
              <a:rPr lang="ru-RU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на который приезжают гости и с ближнего зарубежья.</a:t>
            </a:r>
            <a:endParaRPr lang="ru-RU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30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56302" y="4571338"/>
            <a:ext cx="54083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Дом культуры расположен </a:t>
            </a:r>
            <a:r>
              <a:rPr lang="ru-RU" dirty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агрогородке</a:t>
            </a:r>
            <a:r>
              <a:rPr lang="ru-RU" dirty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Неглюбка, ул.Советская,52 </a:t>
            </a:r>
          </a:p>
          <a:p>
            <a:pPr algn="ctr"/>
            <a:r>
              <a:rPr lang="ru-RU" dirty="0" smtClean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Координаты: </a:t>
            </a:r>
            <a:r>
              <a:rPr lang="ru-RU" dirty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3009D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52.760458,31.515535</a:t>
            </a:r>
            <a:endParaRPr lang="ru-RU" dirty="0">
              <a:solidFill>
                <a:srgbClr val="3009D7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60000" endA="900" endPos="30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529268B-287C-4342-9C3A-EA8400FE1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00" y="546101"/>
            <a:ext cx="6774136" cy="381045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25300259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" t="6184" r="-1304" b="10145"/>
          <a:stretch/>
        </p:blipFill>
        <p:spPr>
          <a:xfrm>
            <a:off x="0" y="0"/>
            <a:ext cx="10164327" cy="573819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47"/>
          <a:stretch/>
        </p:blipFill>
        <p:spPr>
          <a:xfrm rot="20940057">
            <a:off x="940904" y="3773167"/>
            <a:ext cx="12192000" cy="3197477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119270" y="132522"/>
            <a:ext cx="7500730" cy="10204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«</a:t>
            </a:r>
            <a:r>
              <a:rPr lang="ru-RU" sz="2400" dirty="0" err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Неглюбский</a:t>
            </a:r>
            <a:r>
              <a:rPr lang="ru-RU" sz="24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сельский центр ткачества </a:t>
            </a:r>
            <a:r>
              <a:rPr lang="ru-RU" sz="2400" dirty="0" smtClean="0"/>
              <a:t>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59592369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18"/>
          <a:stretch/>
        </p:blipFill>
        <p:spPr>
          <a:xfrm>
            <a:off x="1126435" y="3065740"/>
            <a:ext cx="9833113" cy="39991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9447">
            <a:off x="4661237" y="105239"/>
            <a:ext cx="7116416" cy="32093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5" t="-1" r="23675" b="531"/>
          <a:stretch/>
        </p:blipFill>
        <p:spPr>
          <a:xfrm rot="21327227">
            <a:off x="665114" y="-45992"/>
            <a:ext cx="3856383" cy="3511827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4691270" y="2902226"/>
            <a:ext cx="7500730" cy="10204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FFFF"/>
                </a:solidFill>
              </a:rPr>
              <a:t>«</a:t>
            </a:r>
            <a:r>
              <a:rPr lang="ru-RU" sz="24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60000" endA="900" endPos="30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Музей самобытности и старообрядческого образа жизни</a:t>
            </a:r>
            <a:r>
              <a:rPr lang="ru-RU" sz="2400" dirty="0" smtClean="0">
                <a:solidFill>
                  <a:srgbClr val="FFFFFF"/>
                </a:solidFill>
              </a:rPr>
              <a:t>»</a:t>
            </a:r>
            <a:endParaRPr lang="ru-RU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798077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5435"/>
            <a:ext cx="12192000" cy="5486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66"/>
          <a:stretch/>
        </p:blipFill>
        <p:spPr>
          <a:xfrm>
            <a:off x="1166193" y="3621157"/>
            <a:ext cx="12192000" cy="4230105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5506280" y="3434295"/>
            <a:ext cx="4565373" cy="10204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</a:t>
            </a:r>
            <a:r>
              <a:rPr lang="ru-RU" dirty="0" err="1" smtClean="0"/>
              <a:t>Кросенцы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8" r="34131"/>
          <a:stretch/>
        </p:blipFill>
        <p:spPr>
          <a:xfrm>
            <a:off x="0" y="2726635"/>
            <a:ext cx="5168348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637256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420021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 «Музыка» 20" id="{6D77C8F9-CFCE-40FC-B5F6-435D38EE9470}" vid="{F34FA8F5-841E-40DE-8611-14AB73BA0E70}"/>
    </a:ext>
  </a:ext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420021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420021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6016</TotalTime>
  <Words>1285</Words>
  <Application>Microsoft Office PowerPoint</Application>
  <PresentationFormat>Произвольный</PresentationFormat>
  <Paragraphs>46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Wingdings 3</vt:lpstr>
      <vt:lpstr>Times New Roman</vt:lpstr>
      <vt:lpstr>Calibri</vt:lpstr>
      <vt:lpstr>AGReverance</vt:lpstr>
      <vt:lpstr>Century Gothic</vt:lpstr>
      <vt:lpstr>Aptos</vt:lpstr>
      <vt:lpstr>Calibri Light</vt:lpstr>
      <vt:lpstr>Специальное оформление</vt:lpstr>
      <vt:lpstr>Легкий дым</vt:lpstr>
      <vt:lpstr> Туристический маршрут  по Неглюбскому сельсовету «Неглюбское полотно традиций»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Зимний</dc:title>
  <dc:subject>зима</dc:subject>
  <dc:creator>Viktoriya Polshkova</dc:creator>
  <cp:keywords>пользовательские шаблоны;шаблоны музыка;шаблоны для создания презентации;шаблоны музыкальные;зима;зима;зимний шаблон</cp:keywords>
  <cp:lastModifiedBy>Пользователь</cp:lastModifiedBy>
  <cp:revision>438</cp:revision>
  <dcterms:created xsi:type="dcterms:W3CDTF">2016-12-23T04:59:06Z</dcterms:created>
  <dcterms:modified xsi:type="dcterms:W3CDTF">2026-09-11T08:44:52Z</dcterms:modified>
</cp:coreProperties>
</file>