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82" r:id="rId2"/>
    <p:sldId id="366" r:id="rId3"/>
    <p:sldId id="383" r:id="rId4"/>
    <p:sldId id="384" r:id="rId5"/>
    <p:sldId id="385" r:id="rId6"/>
    <p:sldId id="386" r:id="rId7"/>
    <p:sldId id="387" r:id="rId8"/>
    <p:sldId id="388" r:id="rId9"/>
    <p:sldId id="389" r:id="rId10"/>
    <p:sldId id="390" r:id="rId11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CC99FF"/>
    <a:srgbClr val="CC6600"/>
    <a:srgbClr val="0066FF"/>
    <a:srgbClr val="99FFCC"/>
    <a:srgbClr val="FFCCFF"/>
    <a:srgbClr val="3366FF"/>
    <a:srgbClr val="99CCFF"/>
    <a:srgbClr val="CCFFFF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59" autoAdjust="0"/>
    <p:restoredTop sz="94660"/>
  </p:normalViewPr>
  <p:slideViewPr>
    <p:cSldViewPr>
      <p:cViewPr>
        <p:scale>
          <a:sx n="94" d="100"/>
          <a:sy n="94" d="100"/>
        </p:scale>
        <p:origin x="-762" y="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0E18F61-BD6F-4C58-AD46-82331445F7A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089449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3755D9-F494-49B6-979E-346B6232B8B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22C17F-4C75-47CF-BEF5-C127E5E2D8C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A1D5F6-4A7A-451C-B5B0-74730CE2BE7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7E7185-4507-46A6-8E27-F0F815D8194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77B4AF-72E5-426C-974B-18FE6D36F91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7C96AF-1927-4584-A558-BFBBD1C1CFE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69826A-6B9C-48D7-8B5D-68628F76D14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1DC66D-5586-4735-83CE-B1DAAB7F17A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8ED1A8-74ED-40C0-9518-CF2A481483F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F31D03-4BF1-4D0F-9470-054E8C09F14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99E340-8E6B-4559-B74F-117FD23F9C2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4524C3-79BD-4349-AAA9-CED71DC0E7F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77B034-55F1-4D97-A26C-2DAD5E16596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850819D2-B20E-4AEF-BE8F-DEB7AD65909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7" r:id="rId2"/>
    <p:sldLayoutId id="2147483836" r:id="rId3"/>
    <p:sldLayoutId id="2147483835" r:id="rId4"/>
    <p:sldLayoutId id="2147483834" r:id="rId5"/>
    <p:sldLayoutId id="2147483833" r:id="rId6"/>
    <p:sldLayoutId id="2147483832" r:id="rId7"/>
    <p:sldLayoutId id="2147483831" r:id="rId8"/>
    <p:sldLayoutId id="2147483830" r:id="rId9"/>
    <p:sldLayoutId id="2147483829" r:id="rId10"/>
    <p:sldLayoutId id="2147483828" r:id="rId11"/>
    <p:sldLayoutId id="2147483827" r:id="rId12"/>
    <p:sldLayoutId id="2147483826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 txBox="1">
            <a:spLocks noChangeArrowheads="1"/>
          </p:cNvSpPr>
          <p:nvPr/>
        </p:nvSpPr>
        <p:spPr bwMode="auto">
          <a:xfrm>
            <a:off x="-11546" y="424873"/>
            <a:ext cx="9144000" cy="167640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000" b="1" dirty="0">
                <a:solidFill>
                  <a:srgbClr val="92D050"/>
                </a:solidFill>
                <a:latin typeface="Arial Black" pitchFamily="34" charset="0"/>
              </a:rPr>
              <a:t>МИНИCТЕРСТВО АНТИМОНОПОЛЬНОГО РЕГУЛИРОВАНИЯ </a:t>
            </a:r>
          </a:p>
          <a:p>
            <a:pPr algn="ctr"/>
            <a:r>
              <a:rPr lang="ru-RU" sz="2000" b="1" dirty="0">
                <a:solidFill>
                  <a:srgbClr val="92D050"/>
                </a:solidFill>
                <a:latin typeface="Arial Black" pitchFamily="34" charset="0"/>
              </a:rPr>
              <a:t>И ТОРГОВЛИ РЕСПУБЛИКИ БЕЛАРУСЬ</a:t>
            </a:r>
          </a:p>
        </p:txBody>
      </p:sp>
      <p:sp>
        <p:nvSpPr>
          <p:cNvPr id="18436" name="Rectangle 10"/>
          <p:cNvSpPr>
            <a:spLocks noChangeArrowheads="1"/>
          </p:cNvSpPr>
          <p:nvPr/>
        </p:nvSpPr>
        <p:spPr bwMode="auto">
          <a:xfrm>
            <a:off x="129308" y="4419600"/>
            <a:ext cx="8862291" cy="2133600"/>
          </a:xfrm>
          <a:prstGeom prst="rect">
            <a:avLst/>
          </a:prstGeom>
          <a:gradFill rotWithShape="1">
            <a:gsLst>
              <a:gs pos="0">
                <a:srgbClr val="8CADEA"/>
              </a:gs>
              <a:gs pos="50000">
                <a:srgbClr val="BACCF0"/>
              </a:gs>
              <a:gs pos="100000">
                <a:srgbClr val="DEE6F7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100735" tIns="50368" rIns="100735" bIns="50368" anchor="ctr"/>
          <a:lstStyle/>
          <a:p>
            <a:pPr algn="ctr" defTabSz="1008063"/>
            <a:r>
              <a:rPr lang="ru-RU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Порядок действий субъекта хозяйствования </a:t>
            </a:r>
          </a:p>
          <a:p>
            <a:pPr algn="ctr" defTabSz="1008063"/>
            <a:r>
              <a:rPr lang="ru-RU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целях организации работы объекта общественного питания в</a:t>
            </a:r>
          </a:p>
          <a:p>
            <a:pPr algn="ctr" defTabSz="1008063"/>
            <a:r>
              <a:rPr lang="ru-RU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соответствии с нормами Декрета Президента Республики Беларусь</a:t>
            </a:r>
          </a:p>
          <a:p>
            <a:pPr algn="ctr" defTabSz="1008063"/>
            <a:r>
              <a:rPr lang="ru-RU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 23 ноября 2017 г. № 7 «О развитии предпринимательства»</a:t>
            </a:r>
          </a:p>
          <a:p>
            <a:pPr defTabSz="1008063"/>
            <a:endParaRPr lang="ru-RU" sz="1400" b="1" dirty="0">
              <a:solidFill>
                <a:srgbClr val="003399"/>
              </a:solidFill>
              <a:latin typeface="Arial Black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93353" y="2369418"/>
            <a:ext cx="6934200" cy="175432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altLang="ru-RU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CC66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МЕТОДИЧЕСКИЕ РЕКОМЕНДАЦИИ</a:t>
            </a:r>
            <a:endParaRPr lang="ru-RU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CC660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0" y="338884"/>
            <a:ext cx="8891676" cy="1183169"/>
          </a:xfrm>
          <a:prstGeom prst="roundRect">
            <a:avLst>
              <a:gd name="adj" fmla="val 16667"/>
            </a:avLst>
          </a:prstGeom>
          <a:noFill/>
          <a:ln w="19050" algn="ctr">
            <a:noFill/>
            <a:round/>
            <a:headEnd/>
            <a:tailEnd/>
          </a:ln>
        </p:spPr>
        <p:txBody>
          <a:bodyPr lIns="81107" tIns="40554" rIns="81107" bIns="40554" anchor="ctr"/>
          <a:lstStyle/>
          <a:p>
            <a:pPr algn="ctr">
              <a:defRPr/>
            </a:pPr>
            <a:endParaRPr lang="en-US" sz="2400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0"/>
            <a:ext cx="163863" cy="35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lIns="81107" tIns="40554" rIns="81107" bIns="40554" anchor="ctr">
            <a:spAutoFit/>
          </a:bodyPr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04800" y="457200"/>
            <a:ext cx="8639352" cy="454466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lIns="81107" tIns="40554" rIns="81107" bIns="40554">
            <a:spAutoFit/>
          </a:bodyPr>
          <a:lstStyle/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 устанавливать наценки общественного питания,  на производимые и реализуемые на территории Республики Беларусь в объектах общественного питания в розлив алкогольные напитки крепостью свыше 28 процентов.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Изготавливать и реализовывать в объектах общественного питания продукцию общественного питания (крепостью более 7 процентов) путем смешения и (или) настаивания готовых алкогольных напитков (полученных от производителя алкогольных напитков в потребительской таре) с иными пищевыми продуктами (орехи, фрукты, ягоды и т.д.) (по желанию). 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изготовления такой продукции не требуется получение специального разрешения (лицензии) на деятельность, связанную с производством алкогольной, непищевой спиртосодержащей продукции и непищевого этилового спирта. Указанная продукция не подлежит обязательному подтверждению соответствия.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Проводить рекламные мероприятия в маркетинговых целях в объектах общественного питания, осуществлять бесплатное (безвозмездное) распространение пива и слабоалкогольных напитков в объеме не более пяти литров одному лицу в качестве призов (подарков) при проведении конкурсов, игр, иных игровых, рекламных, культурных мероприятий в объектах общественного питания (по желанию).</a:t>
            </a:r>
          </a:p>
          <a:p>
            <a:pPr>
              <a:defRPr/>
            </a:pPr>
            <a:endParaRPr lang="ru-RU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710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0" y="338884"/>
            <a:ext cx="8891676" cy="1183169"/>
          </a:xfrm>
          <a:prstGeom prst="roundRect">
            <a:avLst>
              <a:gd name="adj" fmla="val 16667"/>
            </a:avLst>
          </a:prstGeom>
          <a:noFill/>
          <a:ln w="19050" algn="ctr">
            <a:noFill/>
            <a:round/>
            <a:headEnd/>
            <a:tailEnd/>
          </a:ln>
        </p:spPr>
        <p:txBody>
          <a:bodyPr lIns="81107" tIns="40554" rIns="81107" bIns="40554" anchor="ctr"/>
          <a:lstStyle/>
          <a:p>
            <a:pPr algn="ctr">
              <a:defRPr/>
            </a:pPr>
            <a:endParaRPr lang="en-US" sz="2400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0"/>
            <a:ext cx="163863" cy="35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lIns="81107" tIns="40554" rIns="81107" bIns="40554" anchor="ctr">
            <a:spAutoFit/>
          </a:bodyPr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63869" y="457200"/>
            <a:ext cx="8639352" cy="6045071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>
            <a:solidFill>
              <a:srgbClr val="FFC000"/>
            </a:solidFill>
          </a:ln>
        </p:spPr>
        <p:txBody>
          <a:bodyPr lIns="81107" tIns="40554" rIns="81107" bIns="40554">
            <a:spAutoFit/>
          </a:bodyPr>
          <a:lstStyle/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юридического лица или регистрация в качестве индивидуального предпринимателя через обращение в соответствующий регистрирующий орган.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600" b="1" i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60363" indent="360363" algn="just">
              <a:lnSpc>
                <a:spcPts val="15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1600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регистрации определен Декретом Президента Республики Беларусь от 16.01.2009 № 1 «О государственной регистрации и ликвидации (прекращении деятельности) субъектов хозяйствования».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Выбор в определенном населенном пункте либо за его пределами помещения (места) для размещения объекта общественного питания и получение права на владение помещением (земельным участком).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Стационарные объекты общественного питания создаются вне зависимости от наличия таких объектов на схемах размещения стационарных объектов общественного питания, разрабатываемых и утверждаемых гор(рай)исполкомами.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600" b="1" i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60363" indent="360363" algn="just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Вместе с тем, в соответствии с Законом Республики Беларусь от 8 января 2014 года </a:t>
            </a:r>
            <a:b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государственном регулировании торговли и общественного питания в Республике Беларусь» (далее – Закон) размещение нестационарных объектов общественного питания на землях общего пользования населенных пунктов, садоводческих товариществ, дачных кооперативов, в капитальных строениях (зданиях, сооружениях), находящихся в государственной собственности, осуществляется в соответствии с перечнями мест размещения нестационарных торговых объектов, объектов общественного питания, разработанными и утвержденными городскими (включая Минский городской), районными исполнительными комитетами, которые размещаются на официальных сайтах исполкомов, утвердивших эти перечни, в глобальной компьютерной сети Интернет.</a:t>
            </a:r>
          </a:p>
          <a:p>
            <a:pPr lvl="0"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Проведение переоборудования,  перепланировки и т.д. помещения под объект общественного питания (при необходимости).</a:t>
            </a:r>
          </a:p>
          <a:p>
            <a:pPr>
              <a:defRPr/>
            </a:pPr>
            <a:endParaRPr lang="ru-RU" dirty="0">
              <a:latin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0" y="338884"/>
            <a:ext cx="8891676" cy="1183169"/>
          </a:xfrm>
          <a:prstGeom prst="roundRect">
            <a:avLst>
              <a:gd name="adj" fmla="val 16667"/>
            </a:avLst>
          </a:prstGeom>
          <a:noFill/>
          <a:ln w="19050" algn="ctr">
            <a:noFill/>
            <a:round/>
            <a:headEnd/>
            <a:tailEnd/>
          </a:ln>
        </p:spPr>
        <p:txBody>
          <a:bodyPr lIns="81107" tIns="40554" rIns="81107" bIns="40554" anchor="ctr"/>
          <a:lstStyle/>
          <a:p>
            <a:pPr algn="ctr">
              <a:defRPr/>
            </a:pPr>
            <a:endParaRPr lang="en-US" sz="2400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0"/>
            <a:ext cx="163863" cy="35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lIns="81107" tIns="40554" rIns="81107" bIns="40554" anchor="ctr">
            <a:spAutoFit/>
          </a:bodyPr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04800" y="457200"/>
            <a:ext cx="8639352" cy="6206654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lIns="81107" tIns="40554" rIns="81107" bIns="40554">
            <a:spAutoFit/>
          </a:bodyPr>
          <a:lstStyle/>
          <a:p>
            <a:pPr indent="360363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хозяйствования вправе использовать для размещения объектов общественного питания объекты недвижимого имущества: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соответствующие требованиям к их проектированию и строительству, предусмотренным техническими нормативными правовыми актами, если на дату ввода в эксплуатацию такие объекты недвижимого имущества соответствовали заявленным требованиям;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назначению, отличному от назначения, указанного в документах Единого государственного регистра недвижимого имущества, прав на него и сделок с ним, если при этом не нарушаются права и законные интересы граждан и других субъектов хозяйствования. </a:t>
            </a:r>
          </a:p>
          <a:p>
            <a:pPr indent="360363" algn="just">
              <a:spcBef>
                <a:spcPts val="60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spc="-3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u-RU" sz="1600" spc="-3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Оборудование системы видеонаблюдения в стационарных объектах общественного питания. </a:t>
            </a:r>
            <a:r>
              <a:rPr lang="ru-RU" sz="1600" b="1" i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60363" indent="360363" algn="just">
              <a:lnSpc>
                <a:spcPts val="15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постановлением Совета Министров Республики Беларусь от 30.12.2013</a:t>
            </a:r>
            <a:b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1164 «Об утверждении критериев отнесения объектов к числу подлежащих обязательному оборудованию средствами системы видеонаблюдения за состоянием общественной безопасности» объекты, на которых расположены  стационарные торговые объекты подлежат обязательному оборудованию средствами системы видеонаблюдения.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Укомплектование объекта общественного питания оборудованием, инвентарем в соответствии с определенным им ассортиментом товаров, продукции общественного питания.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Продавец обязан иметь и применять средства измерения, прошедшие метрологический контроль,  кассовое оборудование, платежные терминалы в соответствии с законодательством. </a:t>
            </a:r>
            <a:r>
              <a:rPr lang="ru-RU" sz="1600" b="1" i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60363" indent="360363" algn="just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Кассовое оборудование используется в соответствии со сферой применения, указанной в Государственном реестре моделей (модификаций) кассовых суммирующих аппаратов и специальных компьютерных	систем, используемых на территории                 Республики Беларусь, утвержденном постановлением Госстандарта Республики Беларусь от 14 октября 2011 г. № 74. Регистрация кассового оборудования осуществляется в соответствующем налоговом органе.</a:t>
            </a:r>
          </a:p>
          <a:p>
            <a:pPr>
              <a:defRPr/>
            </a:pPr>
            <a:endParaRPr lang="ru-RU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997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0" y="338884"/>
            <a:ext cx="8891676" cy="1183169"/>
          </a:xfrm>
          <a:prstGeom prst="roundRect">
            <a:avLst>
              <a:gd name="adj" fmla="val 16667"/>
            </a:avLst>
          </a:prstGeom>
          <a:noFill/>
          <a:ln w="19050" algn="ctr">
            <a:noFill/>
            <a:round/>
            <a:headEnd/>
            <a:tailEnd/>
          </a:ln>
        </p:spPr>
        <p:txBody>
          <a:bodyPr lIns="81107" tIns="40554" rIns="81107" bIns="40554" anchor="ctr"/>
          <a:lstStyle/>
          <a:p>
            <a:pPr algn="ctr">
              <a:defRPr/>
            </a:pPr>
            <a:endParaRPr lang="en-US" sz="2400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0"/>
            <a:ext cx="163863" cy="35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lIns="81107" tIns="40554" rIns="81107" bIns="40554" anchor="ctr">
            <a:spAutoFit/>
          </a:bodyPr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04800" y="457200"/>
            <a:ext cx="8639352" cy="644774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lIns="81107" tIns="40554" rIns="81107" bIns="40554">
            <a:spAutoFit/>
          </a:bodyPr>
          <a:lstStyle/>
          <a:p>
            <a:pPr indent="360363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проверки подлинности акцизных и (или) специальных марок на алкогольных напитках и (или) табачных изделиях, реализуемых (хранимых) юридическими лицами и индивидуальными предпринимателями, необходимо приобрести соответствующий прибор.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Разработка программы производственного контроля для объекта общественного питания.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в объекте общественного питания процедуры, основанной на принципах ХАССП.</a:t>
            </a:r>
          </a:p>
          <a:p>
            <a:pPr algn="just">
              <a:lnSpc>
                <a:spcPts val="14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600" b="1" i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60363" indent="360363" algn="just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Техническим регламентом Таможенного союза ТР ТС 021/2011 </a:t>
            </a:r>
            <a:b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безопасности пищевой продукции», утвержденный решением Комиссии Таможенного союза от 9 декабря 2011 г. № 88.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Назначение должностного (уполномоченного) лица, ответственного за обращение с отходами, разработка инструкции по обращению с отходами производства (за исключением индивидуальных предпринимателей).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Разработка и утверждение ассортиментного перечня товаров для объекта общественного питания. (С 26 февраля 2018 г. данные перечни не разрабатываются). 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600" b="1" i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60363" indent="360363" algn="just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Ассортиментный перечень товаров разрабатывается и утверждается субъектом общественного питания самостоятельно в соответствии с Положением о порядке разработки и утверждения ассортиментного перечня товаров, ассортиментного перечня продукции общественного питания, утвержденным постановлением Совета Министров Республики Беларусь от 22.07.2014 № 703 «Об утверждении Правил продажи отдельных видов товаров и осуществления общественного питания и Положения о порядке разработки и утверждения ассортиментного перечня товаров, ассортиментного перечня продукции общественного питания» на  основании перечней товаров, установленных постановлением Министерства антимонопольного регулирования и торговли Республики Беларусь от 27.06.2017 № 28 «О перечнях товаров и признании утратившими силу некоторых постановлений Министерства торговли Республики Беларусь», а также постановлением Министерства антимонопольного регулирования и торговли Республики Беларусь от 10.10.2016 № 35 «О перечнях продукции общественного питания и товаров и признании утратившими силу некоторых постановлений Министерства торговли Республики Беларусь».</a:t>
            </a:r>
            <a:endParaRPr lang="ru-RU" spc="-5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989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0" y="338884"/>
            <a:ext cx="8891676" cy="1183169"/>
          </a:xfrm>
          <a:prstGeom prst="roundRect">
            <a:avLst>
              <a:gd name="adj" fmla="val 16667"/>
            </a:avLst>
          </a:prstGeom>
          <a:noFill/>
          <a:ln w="19050" algn="ctr">
            <a:noFill/>
            <a:round/>
            <a:headEnd/>
            <a:tailEnd/>
          </a:ln>
        </p:spPr>
        <p:txBody>
          <a:bodyPr lIns="81107" tIns="40554" rIns="81107" bIns="40554" anchor="ctr"/>
          <a:lstStyle/>
          <a:p>
            <a:pPr algn="ctr">
              <a:defRPr/>
            </a:pPr>
            <a:endParaRPr lang="en-US" sz="2400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0"/>
            <a:ext cx="163863" cy="35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lIns="81107" tIns="40554" rIns="81107" bIns="40554" anchor="ctr">
            <a:spAutoFit/>
          </a:bodyPr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04800" y="457200"/>
            <a:ext cx="8639352" cy="6560597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lIns="81107" tIns="40554" rIns="81107" bIns="40554">
            <a:spAutoFit/>
          </a:bodyPr>
          <a:lstStyle/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 разработке технических условий на продукцию общественного питания субъект хозяйствования самостоятельно определяет срок действия разработанных технических условий (изменений в них) на продукцию (работы, услуги) и не согласовывает с государственными органами технические условия (изменения в них) на указанную продукцию. 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книги замечаний и предложений.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всех объектах общественного питания, за исключением функционирующих определенный сезон, должна вестись книга замечаний и предложений.</a:t>
            </a:r>
          </a:p>
          <a:p>
            <a:pPr algn="just">
              <a:lnSpc>
                <a:spcPts val="14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600" b="1" i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60363" indent="360363" algn="just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Книга замечаний и предложений выдается республиканским унитарным предприятием «Издательство «</a:t>
            </a:r>
            <a:r>
              <a:rPr lang="ru-RU" sz="1600" i="1" spc="-50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Белбланкавыд</a:t>
            </a:r>
            <a: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и регистрация книги учета проверок в налоговом органе по месту нахождения объекта.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 хозяйствования должен приобрести книгу учета проверок в течение 1 месяца с даты постановки на учет в налоговых органах.</a:t>
            </a:r>
          </a:p>
          <a:p>
            <a:pPr algn="just">
              <a:lnSpc>
                <a:spcPts val="14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600" b="1" i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60363" indent="360363" algn="just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Приобрести книгу учета проверок можно у юридических лиц (индивидуальных предпринимателей), осуществляющих их реализацию на основании заключенных договоров с республиканским унитарным предприятием «Информационно-издательский центр по налогам и сборам».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Подбор персонала.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spc="-3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производству продукции общественного питания и обслуживанию покупателей допускаются работники, прошедшие профессиональную подготовку (переподготовку) и обязательные медицинские осмотры в соответствии с требованиями нормативных правовых актов.</a:t>
            </a:r>
          </a:p>
          <a:p>
            <a:pPr algn="just">
              <a:lnSpc>
                <a:spcPts val="14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600" b="1" i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60363" indent="360363" algn="just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Совета Министров Республики Беларусь от 15 июля  2011 г. № 954 «Об отдельных вопросах дополнительного образования взрослых», Межгосударственный стандарт ГОСТ 30524-2013 «Требования к персоналу».</a:t>
            </a:r>
            <a:endParaRPr lang="ru-RU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80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0" y="338884"/>
            <a:ext cx="8891676" cy="1183169"/>
          </a:xfrm>
          <a:prstGeom prst="roundRect">
            <a:avLst>
              <a:gd name="adj" fmla="val 16667"/>
            </a:avLst>
          </a:prstGeom>
          <a:noFill/>
          <a:ln w="19050" algn="ctr">
            <a:noFill/>
            <a:round/>
            <a:headEnd/>
            <a:tailEnd/>
          </a:ln>
        </p:spPr>
        <p:txBody>
          <a:bodyPr lIns="81107" tIns="40554" rIns="81107" bIns="40554" anchor="ctr"/>
          <a:lstStyle/>
          <a:p>
            <a:pPr algn="ctr">
              <a:defRPr/>
            </a:pPr>
            <a:endParaRPr lang="en-US" sz="2400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0"/>
            <a:ext cx="163863" cy="35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lIns="81107" tIns="40554" rIns="81107" bIns="40554" anchor="ctr">
            <a:spAutoFit/>
          </a:bodyPr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04800" y="457200"/>
            <a:ext cx="8639352" cy="6175876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lIns="81107" tIns="40554" rIns="81107" bIns="40554">
            <a:spAutoFit/>
          </a:bodyPr>
          <a:lstStyle/>
          <a:p>
            <a:pPr indent="360363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Может использоваться труд иностранных граждан или лиц без гражданства, не имеющих разрешение на постоянное проживание в Республике Беларусь, являющихся победителями (лауреатами) национальных (международных) конкурсов, отмеченных наградами в сфере их профессиональной деятельности, без получения разрешения на привлечение в Республику Беларусь иностранной рабочей силы и специального разрешения на право занятия трудовой деятельностью в Республике Беларусь в отношении указанных иностранных граждан и лиц без гражданства.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Оформление информации для покупателя.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600" b="1" i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60363" indent="360363" algn="just">
              <a:lnSpc>
                <a:spcPts val="15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Совета Министров Республики Беларусь от 2 июля 2014 г. № 703</a:t>
            </a:r>
            <a:b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«Об утверждении Правил продажи отдельных видов товаров и осуществления общественного питания и Положения о порядке разработки и утверждения ассортиментного перечня товаров, ассортиментного перечня продукции общественного питания».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Режим работы объекта общественного питания определяется без согласования с гор(рай)исполкомом, другими государственными органами и обеспечивается его соблюдение. Исключение составляет режим работы объектов после 23.00 и до 7.00, который подлежит согласованию с гор(рай)исполкомом по месту нахождения объекта.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Получение лицензии на право осуществления розничной торговли алкогольными напитками и (или) табачными изделиями в том числе в розлив (при необходимости).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600" b="1" i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60363" indent="360363" algn="just">
              <a:lnSpc>
                <a:spcPts val="15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получения лицензий на осуществление отдельных видов деятельности и перечень таких видов деятельности определен Указом Президента Республики Беларусь от 01.09.2010</a:t>
            </a:r>
            <a:b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№ 450 «О лицензировании отдельных видов деятельности».</a:t>
            </a:r>
          </a:p>
          <a:p>
            <a:pPr>
              <a:defRPr/>
            </a:pPr>
            <a:endParaRPr lang="ru-RU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985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0" y="338884"/>
            <a:ext cx="8891676" cy="1183169"/>
          </a:xfrm>
          <a:prstGeom prst="roundRect">
            <a:avLst>
              <a:gd name="adj" fmla="val 16667"/>
            </a:avLst>
          </a:prstGeom>
          <a:noFill/>
          <a:ln w="19050" algn="ctr">
            <a:noFill/>
            <a:round/>
            <a:headEnd/>
            <a:tailEnd/>
          </a:ln>
        </p:spPr>
        <p:txBody>
          <a:bodyPr lIns="81107" tIns="40554" rIns="81107" bIns="40554" anchor="ctr"/>
          <a:lstStyle/>
          <a:p>
            <a:pPr algn="ctr">
              <a:defRPr/>
            </a:pPr>
            <a:endParaRPr lang="en-US" sz="2400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0"/>
            <a:ext cx="163863" cy="35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lIns="81107" tIns="40554" rIns="81107" bIns="40554" anchor="ctr">
            <a:spAutoFit/>
          </a:bodyPr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04800" y="457200"/>
            <a:ext cx="8639352" cy="599121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lIns="81107" tIns="40554" rIns="81107" bIns="40554">
            <a:spAutoFit/>
          </a:bodyPr>
          <a:lstStyle/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общественного питания вправе самостоятельно устанавливать наценки общественного питания на производимые и реализуемые на территории Республики Беларусь в объектах общественного питания в розлив </a:t>
            </a:r>
            <a:r>
              <a:rPr lang="ru-RU" sz="160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алкогольные </a:t>
            </a:r>
            <a:r>
              <a:rPr lang="ru-RU" sz="160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напитки 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крепостью свыше 28 процентов.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Субъекты общественного питания вправе изготавливать и реализовывать в объектах общественного питания продукцию общественного питания (крепостью более 7 процентов) путем смешения и (или) настаивания готовых алкогольных напитков (полученных от производителя алкогольных напитков в потребительской таре) с иными пищевыми продуктами (орехи, фрукты, ягоды и т.д.) (по желанию). 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изготовления такой продукции не требуется получение специального разрешения (лицензии) на деятельность, связанную с производством алкогольной, непищевой спиртосодержащей продукции и непищевого этилового спирта. Указанная продукция не подлежит обязательному подтверждению соответствия.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Направление уведомления о начале осуществления общественного питания в гор(рай)исполком по месту нахождения объекта общественного питания посредством подачи письменного уведомления через службу «одно окно» или направления его заказным почтовым отправлением с уведомлением о вручении либо с использованием единого портала электронных услуг. В уведомлении указывается информация о соответствии субъекта хозяйствования, его работников, осуществляемой им деятельности и предназначенных для использования в процессе ее осуществления земельных участков, капитальных строений (зданий, сооружений), изолированных помещений, оборудования, транспортных средств и иных объектов требованиям, предусмотренным законодательством. 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Открытие объектов общественного питания осуществляется без подразделения их на типы и классы (по желанию) (например, на вывеске объекта общественного питание может быть написано: «Орхидея» или «Ресторан Орхидея» и т.п.).</a:t>
            </a:r>
            <a:endParaRPr lang="ru-RU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471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0" y="338884"/>
            <a:ext cx="8891676" cy="1183169"/>
          </a:xfrm>
          <a:prstGeom prst="roundRect">
            <a:avLst>
              <a:gd name="adj" fmla="val 16667"/>
            </a:avLst>
          </a:prstGeom>
          <a:noFill/>
          <a:ln w="19050" algn="ctr">
            <a:noFill/>
            <a:round/>
            <a:headEnd/>
            <a:tailEnd/>
          </a:ln>
        </p:spPr>
        <p:txBody>
          <a:bodyPr lIns="81107" tIns="40554" rIns="81107" bIns="40554" anchor="ctr"/>
          <a:lstStyle/>
          <a:p>
            <a:pPr algn="ctr">
              <a:defRPr/>
            </a:pPr>
            <a:endParaRPr lang="en-US" sz="2400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0"/>
            <a:ext cx="163863" cy="35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lIns="81107" tIns="40554" rIns="81107" bIns="40554" anchor="ctr">
            <a:spAutoFit/>
          </a:bodyPr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04800" y="457200"/>
            <a:ext cx="8639352" cy="5252546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lIns="81107" tIns="40554" rIns="81107" bIns="40554">
            <a:spAutoFit/>
          </a:bodyPr>
          <a:lstStyle/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 дня, следующего за днем направления уведомления, субъект общественного питания вправе начать деятельность в объекте общественного питания независимо от включения информации об этом субъекте, его деятельности и принадлежащих ему объектах в регистры, реестры, базы и банки данных, информационные системы и иные информационные ресурсы.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объектах общественного питания могут проводиться рекламные мероприятия в маркетинговых целях, осуществление бесплатного (безвозмездного) распространения пива и слабоалкогольных напитков в объеме не более пяти литров одному лицу в качестве призов (подарков) при проведении конкурсов, игр, иных игровых, рекламных, культурных мероприятий (по желанию).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течение месяца со дня направления уведомления о начале осуществления деятельности необходимо обратиться в центр гигиены и эпидемиологии (по месту нахождения объекта общественного питания) за получением санитарно-гигиенического заключения, выдаваемого по результатам проведения государственной санитарно-гигиенической экспертизы. 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Субъект хозяйствования в объекте общественного питания должен обеспечить соблюдение общих требований пожарной безопасности, санитарно-эпидемиологических требований, требования в области охраны окружающей среды, требования в области ветеринарии к содержанию и эксплуатации капитальных строений (зданий, сооружений), изолированных помещений и иных объектов, им принадлежащим;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случае прекращения, приостановления или возобновления осуществления деятельности объекта общественного питания субъект хозяйствования уведомляет об этом гор(рай)исполком.</a:t>
            </a:r>
            <a:endParaRPr lang="ru-RU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2090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0" y="338884"/>
            <a:ext cx="8891676" cy="1183169"/>
          </a:xfrm>
          <a:prstGeom prst="roundRect">
            <a:avLst>
              <a:gd name="adj" fmla="val 16667"/>
            </a:avLst>
          </a:prstGeom>
          <a:noFill/>
          <a:ln w="19050" algn="ctr">
            <a:noFill/>
            <a:round/>
            <a:headEnd/>
            <a:tailEnd/>
          </a:ln>
        </p:spPr>
        <p:txBody>
          <a:bodyPr lIns="81107" tIns="40554" rIns="81107" bIns="40554" anchor="ctr"/>
          <a:lstStyle/>
          <a:p>
            <a:pPr algn="ctr">
              <a:defRPr/>
            </a:pPr>
            <a:endParaRPr lang="en-US" sz="2400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0"/>
            <a:ext cx="163863" cy="35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lIns="81107" tIns="40554" rIns="81107" bIns="40554" anchor="ctr">
            <a:spAutoFit/>
          </a:bodyPr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04800" y="457200"/>
            <a:ext cx="8639352" cy="5775766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lIns="81107" tIns="40554" rIns="81107" bIns="40554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u="sng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хозяйствования,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u="sng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осуществляющие деятельность на момент принятия Декрета № 7 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endParaRPr lang="ru-RU" sz="1600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0363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Имеют право: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подразделять объекты общественного питания на типы и классы (по желанию) (например, на вывеске объекта общественного питание может быть написано: «Орхидея» или «Ресторан Орхидея» и т.п.).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Определять режим работы объекта общественного питания, без согласования с гор(рай)исполкомом, другими государственными органами, и обеспечивать его соблюдение. Исключение составляет режим работы объектов после 23.00 и до 7.00, который подлежит согласованию с гор(рай)исполкомом по месту нахождения объекта.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разработке технических условий на продукцию общественного питания самостоятельно определять срок действия разработанных технических условий (изменений в них) на продукцию (работы, услуги) и не согласовывать с государственными органами технические условия (изменения в них) на указанную продукцию.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труд иностранных граждан или лиц без гражданства, не имеющих разрешение на постоянное проживание в Республике Беларусь, являющихся победителями (лауреатами) национальных (международных) конкурсов, отмеченных наградами в сфере их профессиональной деятельности, без получения разрешения на привлечение в Республику Беларусь иностранной рабочей силы и специального разрешения на право занятия трудовой деятельностью в Республике Беларусь в отношении указанных иностранных граждан и лиц без гражданства.</a:t>
            </a:r>
          </a:p>
          <a:p>
            <a:pPr>
              <a:defRPr/>
            </a:pPr>
            <a:endParaRPr lang="ru-RU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2094832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3901</TotalTime>
  <Words>1507</Words>
  <Application>Microsoft Office PowerPoint</Application>
  <PresentationFormat>Экран (4:3)</PresentationFormat>
  <Paragraphs>75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пк</dc:creator>
  <cp:lastModifiedBy>Пользователь</cp:lastModifiedBy>
  <cp:revision>286</cp:revision>
  <cp:lastPrinted>1601-01-01T00:00:00Z</cp:lastPrinted>
  <dcterms:created xsi:type="dcterms:W3CDTF">1601-01-01T00:00:00Z</dcterms:created>
  <dcterms:modified xsi:type="dcterms:W3CDTF">2018-02-13T06:48:43Z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