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1"/>
  </p:notesMasterIdLst>
  <p:sldIdLst>
    <p:sldId id="337" r:id="rId2"/>
    <p:sldId id="404" r:id="rId3"/>
    <p:sldId id="405" r:id="rId4"/>
    <p:sldId id="393" r:id="rId5"/>
    <p:sldId id="372" r:id="rId6"/>
    <p:sldId id="400" r:id="rId7"/>
    <p:sldId id="341" r:id="rId8"/>
    <p:sldId id="406" r:id="rId9"/>
    <p:sldId id="401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3FF"/>
    <a:srgbClr val="33FBBD"/>
    <a:srgbClr val="DF9AF4"/>
    <a:srgbClr val="3BC348"/>
    <a:srgbClr val="FF66CC"/>
    <a:srgbClr val="BB8305"/>
    <a:srgbClr val="B3310D"/>
    <a:srgbClr val="FFCCCC"/>
    <a:srgbClr val="CC0099"/>
    <a:srgbClr val="F0F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7" autoAdjust="0"/>
    <p:restoredTop sz="93396" autoAdjust="0"/>
  </p:normalViewPr>
  <p:slideViewPr>
    <p:cSldViewPr>
      <p:cViewPr varScale="1">
        <p:scale>
          <a:sx n="62" d="100"/>
          <a:sy n="62" d="100"/>
        </p:scale>
        <p:origin x="13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2021 год – </a:t>
            </a:r>
            <a:r>
              <a:rPr lang="ru-RU" i="0" dirty="0"/>
              <a:t>48 235,7</a:t>
            </a:r>
            <a:r>
              <a:rPr lang="ru-RU" i="0" baseline="0" dirty="0"/>
              <a:t> тыс. руб.</a:t>
            </a:r>
            <a:endParaRPr lang="ru-RU" i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5306708069368011E-2"/>
          <c:y val="0.20385516746126486"/>
          <c:w val="0.69495751187816013"/>
          <c:h val="0.5651060912716615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c:spPr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1-AA7C-4595-B186-AF0EDB9E9F4E}"/>
              </c:ext>
            </c:extLst>
          </c:dPt>
          <c:dPt>
            <c:idx val="1"/>
            <c:bubble3D val="0"/>
            <c:explosion val="9"/>
            <c:spPr>
              <a:solidFill>
                <a:srgbClr val="CC0099"/>
              </a:solidFill>
              <a:ln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3-AA7C-4595-B186-AF0EDB9E9F4E}"/>
              </c:ext>
            </c:extLst>
          </c:dPt>
          <c:cat>
            <c:strRef>
              <c:f>Лист1!$A$2:$A$3</c:f>
              <c:strCache>
                <c:ptCount val="2"/>
                <c:pt idx="0">
                  <c:v>Собственные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11468.4</c:v>
                </c:pt>
                <c:pt idx="1">
                  <c:v>36767.300000000003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7C-4595-B186-AF0EDB9E9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1"/>
      </c:doughnutChart>
      <c:spPr>
        <a:noFill/>
        <a:ln w="25400">
          <a:noFill/>
        </a:ln>
        <a:effectLst/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2022 год </a:t>
            </a:r>
            <a:r>
              <a:rPr lang="ru-RU" i="1" dirty="0"/>
              <a:t>– 55 504,5 тыс. руб</a:t>
            </a:r>
            <a:r>
              <a:rPr lang="ru-RU" dirty="0"/>
              <a:t>. </a:t>
            </a:r>
          </a:p>
        </c:rich>
      </c:tx>
      <c:layout>
        <c:manualLayout>
          <c:xMode val="edge"/>
          <c:yMode val="edge"/>
          <c:x val="0.14096842077223265"/>
          <c:y val="1.86670856720063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913932952411398"/>
          <c:y val="0.22193035494790941"/>
          <c:w val="0.63895348579090139"/>
          <c:h val="0.5724983988957352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DA2-432E-828D-9EC22D16FCFD}"/>
              </c:ext>
            </c:extLst>
          </c:dPt>
          <c:dPt>
            <c:idx val="1"/>
            <c:bubble3D val="0"/>
            <c:explosion val="5"/>
            <c:spPr>
              <a:solidFill>
                <a:srgbClr val="CC0099"/>
              </a:solidFill>
              <a:ln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2-5DA2-432E-828D-9EC22D16FCFD}"/>
              </c:ext>
            </c:extLst>
          </c:dPt>
          <c:cat>
            <c:strRef>
              <c:f>Лист1!$A$2:$A$3</c:f>
              <c:strCache>
                <c:ptCount val="2"/>
                <c:pt idx="0">
                  <c:v>собственные</c:v>
                </c:pt>
                <c:pt idx="1">
                  <c:v>безвозмездные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13393.6</c:v>
                </c:pt>
                <c:pt idx="1">
                  <c:v>42110.8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A2-432E-828D-9EC22D16F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3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013966475501122"/>
          <c:y val="5.2504072166227066E-2"/>
          <c:w val="0.53701833099909524"/>
          <c:h val="0.835924774480542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explosion val="16"/>
          <c:dPt>
            <c:idx val="0"/>
            <c:bubble3D val="0"/>
            <c:explosion val="15"/>
            <c:spPr>
              <a:solidFill>
                <a:srgbClr val="92D050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1-753A-4461-9B9D-60FED5A8A1FA}"/>
              </c:ext>
            </c:extLst>
          </c:dPt>
          <c:dPt>
            <c:idx val="1"/>
            <c:bubble3D val="0"/>
            <c:spPr>
              <a:solidFill>
                <a:srgbClr val="FF9900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753A-4461-9B9D-60FED5A8A1FA}"/>
              </c:ext>
            </c:extLst>
          </c:dPt>
          <c:dPt>
            <c:idx val="2"/>
            <c:bubble3D val="0"/>
            <c:spPr>
              <a:solidFill>
                <a:srgbClr val="E25C95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5-753A-4461-9B9D-60FED5A8A1FA}"/>
              </c:ext>
            </c:extLst>
          </c:dPt>
          <c:dPt>
            <c:idx val="3"/>
            <c:bubble3D val="0"/>
            <c:spPr>
              <a:solidFill>
                <a:srgbClr val="0099FF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7-753A-4461-9B9D-60FED5A8A1FA}"/>
              </c:ext>
            </c:extLst>
          </c:dPt>
          <c:dPt>
            <c:idx val="4"/>
            <c:bubble3D val="0"/>
            <c:spPr>
              <a:solidFill>
                <a:srgbClr val="CC00FF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9-753A-4461-9B9D-60FED5A8A1FA}"/>
              </c:ext>
            </c:extLst>
          </c:dPt>
          <c:dPt>
            <c:idx val="5"/>
            <c:bubble3D val="0"/>
            <c:spPr>
              <a:solidFill>
                <a:srgbClr val="FF5050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B-753A-4461-9B9D-60FED5A8A1FA}"/>
              </c:ext>
            </c:extLst>
          </c:dPt>
          <c:dPt>
            <c:idx val="6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D-753A-4461-9B9D-60FED5A8A1FA}"/>
              </c:ext>
            </c:extLst>
          </c:dPt>
          <c:dLbls>
            <c:delete val="1"/>
          </c:dLbls>
          <c:cat>
            <c:strRef>
              <c:f>Лист1!$A$2:$A$7</c:f>
              <c:strCache>
                <c:ptCount val="6"/>
                <c:pt idx="0">
                  <c:v>Подоходный налог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Налоги от выручки</c:v>
                </c:pt>
                <c:pt idx="4">
                  <c:v>Прочие налоги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0.0">
                  <c:v>6216.2</c:v>
                </c:pt>
                <c:pt idx="1">
                  <c:v>1100.5</c:v>
                </c:pt>
                <c:pt idx="2">
                  <c:v>2771.3</c:v>
                </c:pt>
                <c:pt idx="3">
                  <c:v>1194.9000000000001</c:v>
                </c:pt>
                <c:pt idx="4">
                  <c:v>132.5</c:v>
                </c:pt>
                <c:pt idx="5">
                  <c:v>1978.3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53A-4461-9B9D-60FED5A8A1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scene3d>
          <a:camera prst="orthographicFront"/>
          <a:lightRig rig="threePt" dir="t"/>
        </a:scene3d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79483814523184"/>
          <c:y val="3.6478424591628346E-2"/>
          <c:w val="0.80182232429279676"/>
          <c:h val="0.9382672814603212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19907407407407407"/>
                  <c:y val="-0.2048403842452976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Доходы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4EC-41B5-B201-2D4E072580F2}"/>
                </c:ext>
              </c:extLst>
            </c:dLbl>
            <c:dLbl>
              <c:idx val="1"/>
              <c:layout>
                <c:manualLayout>
                  <c:x val="-0.35030864197530864"/>
                  <c:y val="-1.964222862626141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 </a:t>
                    </a:r>
                    <a:r>
                      <a:rPr lang="en-US" b="1" dirty="0"/>
                      <a:t>55</a:t>
                    </a:r>
                    <a:r>
                      <a:rPr lang="ru-RU" b="1" dirty="0"/>
                      <a:t> </a:t>
                    </a:r>
                    <a:r>
                      <a:rPr lang="en-US" b="1" dirty="0"/>
                      <a:t>504,5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EC-41B5-B201-2D4E072580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48235.7</c:v>
                </c:pt>
                <c:pt idx="1">
                  <c:v>55504.5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EC-41B5-B201-2D4E072580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19753086419753085"/>
                  <c:y val="-0.165555926992774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Расходы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EC-41B5-B201-2D4E072580F2}"/>
                </c:ext>
              </c:extLst>
            </c:dLbl>
            <c:dLbl>
              <c:idx val="1"/>
              <c:layout>
                <c:manualLayout>
                  <c:x val="-0.34567901234567899"/>
                  <c:y val="-2.806032660894488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 </a:t>
                    </a:r>
                    <a:r>
                      <a:rPr lang="en-US" b="1" dirty="0"/>
                      <a:t>55</a:t>
                    </a:r>
                    <a:r>
                      <a:rPr lang="ru-RU" b="1" dirty="0"/>
                      <a:t> </a:t>
                    </a:r>
                    <a:r>
                      <a:rPr lang="en-US" b="1" dirty="0"/>
                      <a:t>533,3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EC-41B5-B201-2D4E072580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48207</c:v>
                </c:pt>
                <c:pt idx="1">
                  <c:v>55533.3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EC-41B5-B201-2D4E07258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626304"/>
        <c:axId val="54658560"/>
        <c:axId val="0"/>
      </c:bar3DChart>
      <c:catAx>
        <c:axId val="48626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54658560"/>
        <c:crosses val="autoZero"/>
        <c:auto val="1"/>
        <c:lblAlgn val="ctr"/>
        <c:lblOffset val="100"/>
        <c:noMultiLvlLbl val="0"/>
      </c:catAx>
      <c:valAx>
        <c:axId val="54658560"/>
        <c:scaling>
          <c:orientation val="minMax"/>
          <c:min val="30000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48626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627796550157479E-2"/>
          <c:y val="8.9112385343104325E-2"/>
          <c:w val="0.55413930972439351"/>
          <c:h val="0.826050221735778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28575">
              <a:solidFill>
                <a:schemeClr val="accent2">
                  <a:lumMod val="50000"/>
                </a:schemeClr>
              </a:solidFill>
            </a:ln>
            <a:effectLst>
              <a:glow rad="63500">
                <a:schemeClr val="accent2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</c:spPr>
          <c:explosion val="4"/>
          <c:dPt>
            <c:idx val="0"/>
            <c:bubble3D val="0"/>
            <c:spPr>
              <a:solidFill>
                <a:srgbClr val="C00000"/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extLst>
              <c:ext xmlns:c16="http://schemas.microsoft.com/office/drawing/2014/chart" uri="{C3380CC4-5D6E-409C-BE32-E72D297353CC}">
                <c16:uniqueId val="{00000001-639F-469E-A011-3E502FFD2FCF}"/>
              </c:ext>
            </c:extLst>
          </c:dPt>
          <c:dPt>
            <c:idx val="1"/>
            <c:bubble3D val="0"/>
            <c:spPr>
              <a:solidFill>
                <a:srgbClr val="3BC348"/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extLst>
              <c:ext xmlns:c16="http://schemas.microsoft.com/office/drawing/2014/chart" uri="{C3380CC4-5D6E-409C-BE32-E72D297353CC}">
                <c16:uniqueId val="{00000003-639F-469E-A011-3E502FFD2FCF}"/>
              </c:ext>
            </c:extLst>
          </c:dPt>
          <c:dPt>
            <c:idx val="2"/>
            <c:bubble3D val="0"/>
            <c:spPr>
              <a:solidFill>
                <a:srgbClr val="C40CAA"/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extLst>
              <c:ext xmlns:c16="http://schemas.microsoft.com/office/drawing/2014/chart" uri="{C3380CC4-5D6E-409C-BE32-E72D297353CC}">
                <c16:uniqueId val="{00000005-639F-469E-A011-3E502FFD2FC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extLst>
              <c:ext xmlns:c16="http://schemas.microsoft.com/office/drawing/2014/chart" uri="{C3380CC4-5D6E-409C-BE32-E72D297353CC}">
                <c16:uniqueId val="{00000007-639F-469E-A011-3E502FFD2FCF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extLst>
              <c:ext xmlns:c16="http://schemas.microsoft.com/office/drawing/2014/chart" uri="{C3380CC4-5D6E-409C-BE32-E72D297353CC}">
                <c16:uniqueId val="{00000009-639F-469E-A011-3E502FFD2FCF}"/>
              </c:ext>
            </c:extLst>
          </c:dPt>
          <c:dPt>
            <c:idx val="5"/>
            <c:bubble3D val="0"/>
            <c:spPr>
              <a:ln w="28575">
                <a:solidFill>
                  <a:schemeClr val="accent2">
                    <a:lumMod val="50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extLst>
              <c:ext xmlns:c16="http://schemas.microsoft.com/office/drawing/2014/chart" uri="{C3380CC4-5D6E-409C-BE32-E72D297353CC}">
                <c16:uniqueId val="{0000000B-639F-469E-A011-3E502FFD2FCF}"/>
              </c:ext>
            </c:extLst>
          </c:dPt>
          <c:dPt>
            <c:idx val="6"/>
            <c:bubble3D val="0"/>
            <c:spPr>
              <a:solidFill>
                <a:srgbClr val="FF6600"/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extLst>
              <c:ext xmlns:c16="http://schemas.microsoft.com/office/drawing/2014/chart" uri="{C3380CC4-5D6E-409C-BE32-E72D297353CC}">
                <c16:uniqueId val="{0000000D-639F-469E-A011-3E502FFD2FCF}"/>
              </c:ext>
            </c:extLst>
          </c:dPt>
          <c:dPt>
            <c:idx val="7"/>
            <c:bubble3D val="0"/>
            <c:spPr>
              <a:ln w="28575">
                <a:solidFill>
                  <a:schemeClr val="accent2">
                    <a:lumMod val="50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extLst>
              <c:ext xmlns:c16="http://schemas.microsoft.com/office/drawing/2014/chart" uri="{C3380CC4-5D6E-409C-BE32-E72D297353CC}">
                <c16:uniqueId val="{0000000F-639F-469E-A011-3E502FFD2FCF}"/>
              </c:ext>
            </c:extLst>
          </c:dPt>
          <c:dPt>
            <c:idx val="8"/>
            <c:bubble3D val="0"/>
            <c:spPr>
              <a:ln w="28575">
                <a:solidFill>
                  <a:schemeClr val="accent2">
                    <a:lumMod val="50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extLst>
              <c:ext xmlns:c16="http://schemas.microsoft.com/office/drawing/2014/chart" uri="{C3380CC4-5D6E-409C-BE32-E72D297353CC}">
                <c16:uniqueId val="{00000011-639F-469E-A011-3E502FFD2FCF}"/>
              </c:ext>
            </c:extLst>
          </c:dPt>
          <c:dLbls>
            <c:dLbl>
              <c:idx val="3"/>
              <c:layout>
                <c:manualLayout>
                  <c:x val="-6.2678924228210267E-2"/>
                  <c:y val="0.11719337039014781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effectLst/>
                      </a:rPr>
                      <a:t>0,1</a:t>
                    </a:r>
                    <a:r>
                      <a:rPr lang="en-US" dirty="0">
                        <a:effectLst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9F-469E-A011-3E502FFD2FCF}"/>
                </c:ext>
              </c:extLst>
            </c:dLbl>
            <c:dLbl>
              <c:idx val="5"/>
              <c:layout>
                <c:manualLayout>
                  <c:x val="-1.4340095906236277E-3"/>
                  <c:y val="-1.2824977265960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9F-469E-A011-3E502FFD2FCF}"/>
                </c:ext>
              </c:extLst>
            </c:dLbl>
            <c:dLbl>
              <c:idx val="6"/>
              <c:layout>
                <c:manualLayout>
                  <c:x val="-1.4338966853728065E-3"/>
                  <c:y val="-4.0612764622451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39F-469E-A011-3E502FFD2FCF}"/>
                </c:ext>
              </c:extLst>
            </c:dLbl>
            <c:dLbl>
              <c:idx val="8"/>
              <c:layout>
                <c:manualLayout>
                  <c:x val="4.3016900561184271E-3"/>
                  <c:y val="-0.130387268870599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effectLst/>
                      </a:rPr>
                      <a:t>0,1</a:t>
                    </a:r>
                    <a:r>
                      <a:rPr lang="en-US" dirty="0">
                        <a:effectLst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9F-469E-A011-3E502FFD2F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effectLst/>
                    <a:latin typeface="Arial Cyr" panose="020B0604020202020204" pitchFamily="34" charset="0"/>
                    <a:cs typeface="Arial Cyr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Образование </c:v>
                </c:pt>
                <c:pt idx="1">
                  <c:v>Здравоохранение</c:v>
                </c:pt>
                <c:pt idx="2">
                  <c:v>Жилищно-коммунальные услуги и жилищное строительство</c:v>
                </c:pt>
                <c:pt idx="3">
                  <c:v>Судебная власть, правоохранительная деятельность и обеспечение безопасности</c:v>
                </c:pt>
                <c:pt idx="4">
                  <c:v>Физическая культура, спорт, культура и СМИ</c:v>
                </c:pt>
                <c:pt idx="5">
                  <c:v>Социальная политика</c:v>
                </c:pt>
                <c:pt idx="6">
                  <c:v>Общегосударственная деятельность</c:v>
                </c:pt>
                <c:pt idx="7">
                  <c:v>Национальная экономика</c:v>
                </c:pt>
                <c:pt idx="8">
                  <c:v>Национальная оборона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0.315</c:v>
                </c:pt>
                <c:pt idx="1">
                  <c:v>0.20799999999999999</c:v>
                </c:pt>
                <c:pt idx="2">
                  <c:v>6.2E-2</c:v>
                </c:pt>
                <c:pt idx="3">
                  <c:v>0.01</c:v>
                </c:pt>
                <c:pt idx="4">
                  <c:v>6.5000000000000002E-2</c:v>
                </c:pt>
                <c:pt idx="5">
                  <c:v>6.3E-2</c:v>
                </c:pt>
                <c:pt idx="6">
                  <c:v>8.6999999999999994E-2</c:v>
                </c:pt>
                <c:pt idx="7">
                  <c:v>0.19800000000000001</c:v>
                </c:pt>
                <c:pt idx="8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39F-469E-A011-3E502FFD2F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0.56045661073956066"/>
          <c:y val="3.2034224393227527E-2"/>
          <c:w val="0.43954338926043934"/>
          <c:h val="0.9471048915711876"/>
        </c:manualLayout>
      </c:layout>
      <c:overlay val="0"/>
      <c:spPr>
        <a:ln w="6350" cap="flat">
          <a:bevel/>
        </a:ln>
      </c:spPr>
      <c:txPr>
        <a:bodyPr/>
        <a:lstStyle/>
        <a:p>
          <a:pPr>
            <a:lnSpc>
              <a:spcPct val="100000"/>
            </a:lnSpc>
            <a:defRPr sz="1400" b="1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90"/>
      <c:depthPercent val="8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21705696364068E-2"/>
          <c:y val="0"/>
          <c:w val="0.97378294303635937"/>
          <c:h val="0.92814584387742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explosion val="9"/>
          <c:dPt>
            <c:idx val="0"/>
            <c:bubble3D val="0"/>
            <c:explosion val="21"/>
            <c:spPr>
              <a:gradFill>
                <a:gsLst>
                  <a:gs pos="0">
                    <a:srgbClr val="00B050"/>
                  </a:gs>
                  <a:gs pos="42000">
                    <a:srgbClr val="0EB45D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solidFill>
                  <a:schemeClr val="tx2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>
                  <a:rot lat="0" lon="0" rev="0"/>
                </a:camera>
                <a:lightRig rig="balanced" dir="l"/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54A5-4F25-9C6C-3528949DB615}"/>
              </c:ext>
            </c:extLst>
          </c:dPt>
          <c:dPt>
            <c:idx val="1"/>
            <c:bubble3D val="0"/>
            <c:spPr>
              <a:solidFill>
                <a:srgbClr val="CC00FF"/>
              </a:solidFill>
              <a:ln>
                <a:solidFill>
                  <a:srgbClr val="00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4A5-4F25-9C6C-3528949DB615}"/>
              </c:ext>
            </c:extLst>
          </c:dPt>
          <c:cat>
            <c:strRef>
              <c:f>Лист1!$A$2:$A$5</c:f>
              <c:strCache>
                <c:ptCount val="1"/>
                <c:pt idx="0">
                  <c:v>Кв. 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A5-4F25-9C6C-3528949DB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219623181374796E-2"/>
          <c:y val="6.5630090207783834E-2"/>
          <c:w val="0.53701833099909524"/>
          <c:h val="0.83592477448054259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1-4A4C-45EA-B7BD-7FA70A5F0054}"/>
              </c:ext>
            </c:extLst>
          </c:dPt>
          <c:dPt>
            <c:idx val="1"/>
            <c:invertIfNegative val="0"/>
            <c:bubble3D val="0"/>
            <c:spPr>
              <a:solidFill>
                <a:srgbClr val="FF9900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4A4C-45EA-B7BD-7FA70A5F0054}"/>
              </c:ext>
            </c:extLst>
          </c:dPt>
          <c:dPt>
            <c:idx val="2"/>
            <c:invertIfNegative val="0"/>
            <c:bubble3D val="0"/>
            <c:spPr>
              <a:solidFill>
                <a:srgbClr val="E25C95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5-4A4C-45EA-B7BD-7FA70A5F0054}"/>
              </c:ext>
            </c:extLst>
          </c:dPt>
          <c:dPt>
            <c:idx val="3"/>
            <c:invertIfNegative val="0"/>
            <c:bubble3D val="0"/>
            <c:spPr>
              <a:solidFill>
                <a:srgbClr val="0099FF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7-4A4C-45EA-B7BD-7FA70A5F0054}"/>
              </c:ext>
            </c:extLst>
          </c:dPt>
          <c:dPt>
            <c:idx val="4"/>
            <c:invertIfNegative val="0"/>
            <c:bubble3D val="0"/>
            <c:spPr>
              <a:solidFill>
                <a:srgbClr val="CC00FF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9-4A4C-45EA-B7BD-7FA70A5F0054}"/>
              </c:ext>
            </c:extLst>
          </c:dPt>
          <c:dPt>
            <c:idx val="5"/>
            <c:invertIfNegative val="0"/>
            <c:bubble3D val="0"/>
            <c:explosion val="23"/>
            <c:spPr>
              <a:solidFill>
                <a:srgbClr val="C00000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B-4A4C-45EA-B7BD-7FA70A5F0054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D-4A4C-45EA-B7BD-7FA70A5F005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F-4A4C-45EA-B7BD-7FA70A5F0054}"/>
              </c:ext>
            </c:extLst>
          </c:dPt>
          <c:cat>
            <c:strRef>
              <c:f>Лист1!$A$2:$A$9</c:f>
              <c:strCache>
                <c:ptCount val="8"/>
                <c:pt idx="0">
                  <c:v>Возмещение убытков, предоставление льгот</c:v>
                </c:pt>
                <c:pt idx="1">
                  <c:v>Благоустройство населенных пунктов(включаякап. вложения)</c:v>
                </c:pt>
                <c:pt idx="2">
                  <c:v>кап.ремонт жилфонда</c:v>
                </c:pt>
                <c:pt idx="3">
                  <c:v>текущий ремонт жилфонда</c:v>
                </c:pt>
                <c:pt idx="4">
                  <c:v>расходы по погашению льготных кредитов</c:v>
                </c:pt>
                <c:pt idx="5">
                  <c:v>расходы паспортиста</c:v>
                </c:pt>
                <c:pt idx="6">
                  <c:v>услуги бань</c:v>
                </c:pt>
                <c:pt idx="7">
                  <c:v>проектирование и строительство газопроводов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 formatCode="General">
                  <c:v>2045.5</c:v>
                </c:pt>
                <c:pt idx="1">
                  <c:v>919.3</c:v>
                </c:pt>
                <c:pt idx="2" formatCode="General">
                  <c:v>800</c:v>
                </c:pt>
                <c:pt idx="3" formatCode="General">
                  <c:v>485</c:v>
                </c:pt>
                <c:pt idx="4" formatCode="General">
                  <c:v>372</c:v>
                </c:pt>
                <c:pt idx="5" formatCode="General">
                  <c:v>163</c:v>
                </c:pt>
                <c:pt idx="6" formatCode="General">
                  <c:v>126</c:v>
                </c:pt>
                <c:pt idx="7" formatCode="General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A4C-45EA-B7BD-7FA70A5F0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55389184"/>
        <c:axId val="55387648"/>
        <c:axId val="0"/>
      </c:bar3DChart>
      <c:valAx>
        <c:axId val="55387648"/>
        <c:scaling>
          <c:orientation val="minMax"/>
          <c:max val="1000"/>
          <c:min val="3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55389184"/>
        <c:crosses val="autoZero"/>
        <c:crossBetween val="between"/>
        <c:majorUnit val="250"/>
        <c:minorUnit val="250"/>
      </c:valAx>
      <c:catAx>
        <c:axId val="5538918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5387648"/>
        <c:crosses val="autoZero"/>
        <c:auto val="1"/>
        <c:lblAlgn val="ctr"/>
        <c:lblOffset val="100"/>
        <c:noMultiLvlLbl val="0"/>
      </c:catAx>
      <c:spPr>
        <a:scene3d>
          <a:camera prst="orthographicFront"/>
          <a:lightRig rig="threePt" dir="t"/>
        </a:scene3d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90"/>
      <c:depthPercent val="8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833688148764253E-2"/>
          <c:y val="0"/>
          <c:w val="0.97378294303635937"/>
          <c:h val="0.92814584387742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0.46762</cdr:x>
      <cdr:y>0.26638</cdr:y>
    </cdr:from>
    <cdr:to>
      <cdr:x>0.61735</cdr:x>
      <cdr:y>0.33739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23964" y="1323523"/>
          <a:ext cx="648063" cy="352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23,8%</a:t>
          </a:r>
        </a:p>
      </cdr:txBody>
    </cdr:sp>
  </cdr:relSizeAnchor>
  <cdr:relSizeAnchor xmlns:cdr="http://schemas.openxmlformats.org/drawingml/2006/chartDrawing">
    <cdr:from>
      <cdr:x>0.31789</cdr:x>
      <cdr:y>0.65539</cdr:y>
    </cdr:from>
    <cdr:to>
      <cdr:x>0.44687</cdr:x>
      <cdr:y>0.74651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75892" y="3256319"/>
          <a:ext cx="558256" cy="452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tx1"/>
              </a:solidFill>
            </a:rPr>
            <a:t>76,2%</a:t>
          </a:r>
        </a:p>
      </cdr:txBody>
    </cdr:sp>
  </cdr:relSizeAnchor>
  <cdr:relSizeAnchor xmlns:cdr="http://schemas.openxmlformats.org/drawingml/2006/chartDrawing">
    <cdr:from>
      <cdr:x>0.71717</cdr:x>
      <cdr:y>0.13365</cdr:y>
    </cdr:from>
    <cdr:to>
      <cdr:x>0.75282</cdr:x>
      <cdr:y>0.16264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104084" y="664031"/>
          <a:ext cx="154301" cy="144039"/>
        </a:xfrm>
        <a:prstGeom xmlns:a="http://schemas.openxmlformats.org/drawingml/2006/main" prst="rect">
          <a:avLst/>
        </a:prstGeom>
        <a:solidFill xmlns:a="http://schemas.openxmlformats.org/drawingml/2006/main">
          <a:srgbClr val="FF6600"/>
        </a:solidFill>
        <a:ln xmlns:a="http://schemas.openxmlformats.org/drawingml/2006/main">
          <a:solidFill>
            <a:srgbClr val="FF66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0.75045</cdr:x>
      <cdr:y>0.10466</cdr:y>
    </cdr:from>
    <cdr:to>
      <cdr:x>0.99168</cdr:x>
      <cdr:y>0.24959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48100" y="520015"/>
          <a:ext cx="1044116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36 767,3</a:t>
          </a:r>
        </a:p>
        <a:p xmlns:a="http://schemas.openxmlformats.org/drawingml/2006/main">
          <a:r>
            <a:rPr lang="ru-RU" sz="1600" b="1" dirty="0"/>
            <a:t>тыс. руб</a:t>
          </a:r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</a:p>
      </cdr:txBody>
    </cdr:sp>
  </cdr:relSizeAnchor>
  <cdr:relSizeAnchor xmlns:cdr="http://schemas.openxmlformats.org/drawingml/2006/chartDrawing">
    <cdr:from>
      <cdr:x>0.71717</cdr:x>
      <cdr:y>0.24959</cdr:y>
    </cdr:from>
    <cdr:to>
      <cdr:x>0.75281</cdr:x>
      <cdr:y>0.27857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3104084" y="1240095"/>
          <a:ext cx="154258" cy="14398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75000"/>
          </a:schemeClr>
        </a:solidFill>
        <a:ln xmlns:a="http://schemas.openxmlformats.org/drawingml/2006/main">
          <a:solidFill>
            <a:schemeClr val="accent3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0.75045</cdr:x>
      <cdr:y>0.2206</cdr:y>
    </cdr:from>
    <cdr:to>
      <cdr:x>0.99956</cdr:x>
      <cdr:y>0.36698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248100" y="1096063"/>
          <a:ext cx="1078216" cy="727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11 468,4</a:t>
          </a:r>
        </a:p>
        <a:p xmlns:a="http://schemas.openxmlformats.org/drawingml/2006/main">
          <a:r>
            <a:rPr lang="ru-RU" sz="1600" b="1" dirty="0"/>
            <a:t>тыс. руб</a:t>
          </a:r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</cdr:x>
      <cdr:y>0.30678</cdr:y>
    </cdr:from>
    <cdr:to>
      <cdr:x>0.687</cdr:x>
      <cdr:y>0.37695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2430" y="1542418"/>
          <a:ext cx="842390" cy="352800"/>
        </a:xfrm>
        <a:prstGeom xmlns:a="http://schemas.openxmlformats.org/drawingml/2006/main" prst="rect">
          <a:avLst/>
        </a:prstGeom>
        <a:effectLst xmlns:a="http://schemas.openxmlformats.org/drawingml/2006/main">
          <a:glow rad="63500">
            <a:schemeClr val="accent2">
              <a:satMod val="175000"/>
              <a:alpha val="40000"/>
            </a:schemeClr>
          </a:glow>
        </a:effectLst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24,1%</a:t>
          </a:r>
        </a:p>
      </cdr:txBody>
    </cdr:sp>
  </cdr:relSizeAnchor>
  <cdr:relSizeAnchor xmlns:cdr="http://schemas.openxmlformats.org/drawingml/2006/chartDrawing">
    <cdr:from>
      <cdr:x>0.30819</cdr:x>
      <cdr:y>0.69347</cdr:y>
    </cdr:from>
    <cdr:to>
      <cdr:x>0.61858</cdr:x>
      <cdr:y>0.77941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88333" y="3486634"/>
          <a:ext cx="1398283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75,9%</a:t>
          </a:r>
        </a:p>
      </cdr:txBody>
    </cdr:sp>
  </cdr:relSizeAnchor>
  <cdr:relSizeAnchor xmlns:cdr="http://schemas.openxmlformats.org/drawingml/2006/chartDrawing">
    <cdr:from>
      <cdr:x>0.7078</cdr:x>
      <cdr:y>0.13491</cdr:y>
    </cdr:from>
    <cdr:to>
      <cdr:x>0.73977</cdr:x>
      <cdr:y>0.16355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188534" y="678322"/>
          <a:ext cx="144020" cy="143996"/>
        </a:xfrm>
        <a:prstGeom xmlns:a="http://schemas.openxmlformats.org/drawingml/2006/main" prst="rect">
          <a:avLst/>
        </a:prstGeom>
        <a:solidFill xmlns:a="http://schemas.openxmlformats.org/drawingml/2006/main">
          <a:srgbClr val="FF6600"/>
        </a:solidFill>
        <a:ln xmlns:a="http://schemas.openxmlformats.org/drawingml/2006/main">
          <a:solidFill>
            <a:srgbClr val="FF66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0.7078</cdr:x>
      <cdr:y>0.23517</cdr:y>
    </cdr:from>
    <cdr:to>
      <cdr:x>0.73977</cdr:x>
      <cdr:y>0.26381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3188534" y="1182378"/>
          <a:ext cx="144020" cy="14399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75000"/>
          </a:schemeClr>
        </a:solidFill>
        <a:ln xmlns:a="http://schemas.openxmlformats.org/drawingml/2006/main">
          <a:solidFill>
            <a:schemeClr val="accent3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0.75575</cdr:x>
      <cdr:y>0.10627</cdr:y>
    </cdr:from>
    <cdr:to>
      <cdr:x>0.95205</cdr:x>
      <cdr:y>0.23228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04558" y="534306"/>
          <a:ext cx="884278" cy="633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42 110,8</a:t>
          </a:r>
        </a:p>
        <a:p xmlns:a="http://schemas.openxmlformats.org/drawingml/2006/main">
          <a:r>
            <a:rPr lang="ru-RU" sz="1600" b="1" dirty="0"/>
            <a:t>тыс. руб</a:t>
          </a:r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</a:p>
      </cdr:txBody>
    </cdr:sp>
  </cdr:relSizeAnchor>
  <cdr:relSizeAnchor xmlns:cdr="http://schemas.openxmlformats.org/drawingml/2006/chartDrawing">
    <cdr:from>
      <cdr:x>0.75575</cdr:x>
      <cdr:y>0.22085</cdr:y>
    </cdr:from>
    <cdr:to>
      <cdr:x>0.95873</cdr:x>
      <cdr:y>0.37421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404558" y="1110370"/>
          <a:ext cx="914396" cy="771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13 393,7</a:t>
          </a:r>
        </a:p>
        <a:p xmlns:a="http://schemas.openxmlformats.org/drawingml/2006/main">
          <a:r>
            <a:rPr lang="ru-RU" sz="1600" b="1" dirty="0"/>
            <a:t>тыс. руб</a:t>
          </a:r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0.68382</cdr:x>
      <cdr:y>0.72727</cdr:y>
    </cdr:from>
    <cdr:to>
      <cdr:x>0.96788</cdr:x>
      <cdr:y>0.85406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6179347" y="3456384"/>
          <a:ext cx="2566915" cy="602580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>
          <a:noFill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Подоходный налог </a:t>
          </a:r>
        </a:p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 6 216,2 </a:t>
          </a:r>
        </a:p>
      </cdr:txBody>
    </cdr:sp>
  </cdr:relSizeAnchor>
  <cdr:relSizeAnchor xmlns:cdr="http://schemas.openxmlformats.org/drawingml/2006/chartDrawing">
    <cdr:from>
      <cdr:x>0</cdr:x>
      <cdr:y>0.12121</cdr:y>
    </cdr:from>
    <cdr:to>
      <cdr:x>0.2899</cdr:x>
      <cdr:y>0.30635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-120845" y="576064"/>
          <a:ext cx="2619680" cy="879858"/>
        </a:xfrm>
        <a:prstGeom xmlns:a="http://schemas.openxmlformats.org/drawingml/2006/main" prst="rect">
          <a:avLst/>
        </a:prstGeom>
        <a:solidFill xmlns:a="http://schemas.openxmlformats.org/drawingml/2006/main">
          <a:srgbClr val="E25C95"/>
        </a:solidFill>
        <a:ln xmlns:a="http://schemas.openxmlformats.org/drawingml/2006/main">
          <a:noFill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Налог на добавленную стоимость</a:t>
          </a:r>
        </a:p>
        <a:p xmlns:a="http://schemas.openxmlformats.org/drawingml/2006/main">
          <a:pPr algn="ctr"/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2 771,3</a:t>
          </a:r>
        </a:p>
      </cdr:txBody>
    </cdr:sp>
  </cdr:relSizeAnchor>
  <cdr:relSizeAnchor xmlns:cdr="http://schemas.openxmlformats.org/drawingml/2006/chartDrawing">
    <cdr:from>
      <cdr:x>0.0543</cdr:x>
      <cdr:y>0.56061</cdr:y>
    </cdr:from>
    <cdr:to>
      <cdr:x>0.23758</cdr:x>
      <cdr:y>0.75758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490715" y="2664296"/>
          <a:ext cx="1656184" cy="936104"/>
        </a:xfrm>
        <a:prstGeom xmlns:a="http://schemas.openxmlformats.org/drawingml/2006/main" prst="rect">
          <a:avLst/>
        </a:prstGeom>
        <a:solidFill xmlns:a="http://schemas.openxmlformats.org/drawingml/2006/main">
          <a:srgbClr val="FF9900"/>
        </a:solidFill>
        <a:ln xmlns:a="http://schemas.openxmlformats.org/drawingml/2006/main">
          <a:noFill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Налоги на собственность </a:t>
          </a:r>
        </a:p>
        <a:p xmlns:a="http://schemas.openxmlformats.org/drawingml/2006/main">
          <a:pPr algn="ctr"/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1 100,5</a:t>
          </a:r>
        </a:p>
      </cdr:txBody>
    </cdr:sp>
  </cdr:relSizeAnchor>
  <cdr:relSizeAnchor xmlns:cdr="http://schemas.openxmlformats.org/drawingml/2006/chartDrawing">
    <cdr:from>
      <cdr:x>0.30133</cdr:x>
      <cdr:y>0.0303</cdr:y>
    </cdr:from>
    <cdr:to>
      <cdr:x>0.56429</cdr:x>
      <cdr:y>0.16667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2722963" y="144017"/>
          <a:ext cx="2376263" cy="648072"/>
        </a:xfrm>
        <a:prstGeom xmlns:a="http://schemas.openxmlformats.org/drawingml/2006/main" prst="rect">
          <a:avLst/>
        </a:prstGeom>
        <a:solidFill xmlns:a="http://schemas.openxmlformats.org/drawingml/2006/main">
          <a:srgbClr val="0099FF"/>
        </a:solidFill>
        <a:ln xmlns:a="http://schemas.openxmlformats.org/drawingml/2006/main">
          <a:noFill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Налоги от выручки</a:t>
          </a:r>
        </a:p>
        <a:p xmlns:a="http://schemas.openxmlformats.org/drawingml/2006/main">
          <a:pPr algn="ctr"/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1 194,9</a:t>
          </a:r>
        </a:p>
      </cdr:txBody>
    </cdr:sp>
  </cdr:relSizeAnchor>
  <cdr:relSizeAnchor xmlns:cdr="http://schemas.openxmlformats.org/drawingml/2006/chartDrawing">
    <cdr:from>
      <cdr:x>0.78741</cdr:x>
      <cdr:y>0.15152</cdr:y>
    </cdr:from>
    <cdr:to>
      <cdr:x>1</cdr:x>
      <cdr:y>0.34848</cdr:y>
    </cdr:to>
    <cdr:sp macro="" textlink="">
      <cdr:nvSpPr>
        <cdr:cNvPr id="15" name="Прямоугольник 14"/>
        <cdr:cNvSpPr/>
      </cdr:nvSpPr>
      <cdr:spPr>
        <a:xfrm xmlns:a="http://schemas.openxmlformats.org/drawingml/2006/main">
          <a:off x="7115451" y="720080"/>
          <a:ext cx="1921044" cy="936104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Неналоговые доходы </a:t>
          </a:r>
        </a:p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1 978,3</a:t>
          </a:r>
        </a:p>
      </cdr:txBody>
    </cdr:sp>
  </cdr:relSizeAnchor>
  <cdr:relSizeAnchor xmlns:cdr="http://schemas.openxmlformats.org/drawingml/2006/chartDrawing">
    <cdr:from>
      <cdr:x>0.58023</cdr:x>
      <cdr:y>0.01515</cdr:y>
    </cdr:from>
    <cdr:to>
      <cdr:x>0.80335</cdr:x>
      <cdr:y>0.13636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5243243" y="72008"/>
          <a:ext cx="2016223" cy="576064"/>
        </a:xfrm>
        <a:prstGeom xmlns:a="http://schemas.openxmlformats.org/drawingml/2006/main" prst="rect">
          <a:avLst/>
        </a:prstGeom>
        <a:solidFill xmlns:a="http://schemas.openxmlformats.org/drawingml/2006/main">
          <a:srgbClr val="CC00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Прочие налоги </a:t>
          </a:r>
        </a:p>
        <a:p xmlns:a="http://schemas.openxmlformats.org/drawingml/2006/main">
          <a:pPr algn="ctr"/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132,5 </a:t>
          </a:r>
        </a:p>
      </cdr:txBody>
    </cdr:sp>
  </cdr:relSizeAnchor>
  <cdr:relSizeAnchor xmlns:cdr="http://schemas.openxmlformats.org/drawingml/2006/chartDrawing">
    <cdr:from>
      <cdr:x>0.53389</cdr:x>
      <cdr:y>0.52306</cdr:y>
    </cdr:from>
    <cdr:to>
      <cdr:x>0.65798</cdr:x>
      <cdr:y>0.59634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24536" y="3036530"/>
          <a:ext cx="1121254" cy="425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46,4%</a:t>
          </a:r>
        </a:p>
      </cdr:txBody>
    </cdr:sp>
  </cdr:relSizeAnchor>
  <cdr:relSizeAnchor xmlns:cdr="http://schemas.openxmlformats.org/drawingml/2006/chartDrawing">
    <cdr:from>
      <cdr:x>0.63749</cdr:x>
      <cdr:y>0.68432</cdr:y>
    </cdr:from>
    <cdr:to>
      <cdr:x>0.66936</cdr:x>
      <cdr:y>0.73393</cdr:y>
    </cdr:to>
    <cdr:cxnSp macro="">
      <cdr:nvCxnSpPr>
        <cdr:cNvPr id="4" name="Прямая соединительная линия 3">
          <a:extLst xmlns:a="http://schemas.openxmlformats.org/drawingml/2006/main">
            <a:ext uri="{FF2B5EF4-FFF2-40B4-BE49-F238E27FC236}">
              <a16:creationId xmlns:a16="http://schemas.microsoft.com/office/drawing/2014/main" id="{37859D58-DCE1-4784-8FB4-DE6524AF3E68}"/>
            </a:ext>
          </a:extLst>
        </cdr:cNvPr>
        <cdr:cNvCxnSpPr/>
      </cdr:nvCxnSpPr>
      <cdr:spPr>
        <a:xfrm xmlns:a="http://schemas.openxmlformats.org/drawingml/2006/main">
          <a:off x="5760640" y="3972634"/>
          <a:ext cx="288032" cy="28803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92D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0.74905</cdr:x>
      <cdr:y>0.28739</cdr:y>
    </cdr:from>
    <cdr:to>
      <cdr:x>0.78889</cdr:x>
      <cdr:y>0.3122</cdr:y>
    </cdr:to>
    <cdr:cxnSp macro="">
      <cdr:nvCxnSpPr>
        <cdr:cNvPr id="7" name="Прямая соединительная линия 6">
          <a:extLst xmlns:a="http://schemas.openxmlformats.org/drawingml/2006/main">
            <a:ext uri="{FF2B5EF4-FFF2-40B4-BE49-F238E27FC236}">
              <a16:creationId xmlns:a16="http://schemas.microsoft.com/office/drawing/2014/main" id="{4FD34F4C-01D3-4B7D-91D5-769634B0A139}"/>
            </a:ext>
          </a:extLst>
        </cdr:cNvPr>
        <cdr:cNvCxnSpPr/>
      </cdr:nvCxnSpPr>
      <cdr:spPr>
        <a:xfrm xmlns:a="http://schemas.openxmlformats.org/drawingml/2006/main" flipV="1">
          <a:off x="6768752" y="1668378"/>
          <a:ext cx="360040" cy="14401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0.62155</cdr:x>
      <cdr:y>0.29979</cdr:y>
    </cdr:from>
    <cdr:to>
      <cdr:x>0.72274</cdr:x>
      <cdr:y>0.34941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5616624" y="1740386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14,8%</a:t>
          </a:r>
        </a:p>
      </cdr:txBody>
    </cdr:sp>
  </cdr:relSizeAnchor>
  <cdr:relSizeAnchor xmlns:cdr="http://schemas.openxmlformats.org/drawingml/2006/chartDrawing">
    <cdr:from>
      <cdr:x>0.60414</cdr:x>
      <cdr:y>0.13636</cdr:y>
    </cdr:from>
    <cdr:to>
      <cdr:x>0.67585</cdr:x>
      <cdr:y>0.21212</cdr:y>
    </cdr:to>
    <cdr:cxnSp macro="">
      <cdr:nvCxnSpPr>
        <cdr:cNvPr id="20" name="Прямая соединительная линия 19">
          <a:extLst xmlns:a="http://schemas.openxmlformats.org/drawingml/2006/main">
            <a:ext uri="{FF2B5EF4-FFF2-40B4-BE49-F238E27FC236}">
              <a16:creationId xmlns:a16="http://schemas.microsoft.com/office/drawing/2014/main" id="{AB792011-0A94-4A43-A760-B708E0093B45}"/>
            </a:ext>
          </a:extLst>
        </cdr:cNvPr>
        <cdr:cNvCxnSpPr/>
      </cdr:nvCxnSpPr>
      <cdr:spPr>
        <a:xfrm xmlns:a="http://schemas.openxmlformats.org/drawingml/2006/main" flipV="1">
          <a:off x="5459267" y="648072"/>
          <a:ext cx="648072" cy="36004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0.42576</cdr:x>
      <cdr:y>0.18816</cdr:y>
    </cdr:from>
    <cdr:to>
      <cdr:x>0.49747</cdr:x>
      <cdr:y>0.22537</cdr:y>
    </cdr:to>
    <cdr:cxnSp macro="">
      <cdr:nvCxnSpPr>
        <cdr:cNvPr id="27" name="Прямая соединительная линия 26">
          <a:extLst xmlns:a="http://schemas.openxmlformats.org/drawingml/2006/main">
            <a:ext uri="{FF2B5EF4-FFF2-40B4-BE49-F238E27FC236}">
              <a16:creationId xmlns:a16="http://schemas.microsoft.com/office/drawing/2014/main" id="{6AFBF6D0-CC9A-4092-BA99-73503B1447E8}"/>
            </a:ext>
          </a:extLst>
        </cdr:cNvPr>
        <cdr:cNvCxnSpPr/>
      </cdr:nvCxnSpPr>
      <cdr:spPr>
        <a:xfrm xmlns:a="http://schemas.openxmlformats.org/drawingml/2006/main">
          <a:off x="3847363" y="1092314"/>
          <a:ext cx="648007" cy="2160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0.5011</cdr:x>
      <cdr:y>0.25018</cdr:y>
    </cdr:from>
    <cdr:to>
      <cdr:x>0.56577</cdr:x>
      <cdr:y>0.3122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4528221" y="1452354"/>
          <a:ext cx="58434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8,9%</a:t>
          </a:r>
        </a:p>
      </cdr:txBody>
    </cdr:sp>
  </cdr:relSizeAnchor>
  <cdr:relSizeAnchor xmlns:cdr="http://schemas.openxmlformats.org/drawingml/2006/chartDrawing">
    <cdr:from>
      <cdr:x>0.28727</cdr:x>
      <cdr:y>0.22727</cdr:y>
    </cdr:from>
    <cdr:to>
      <cdr:x>0.34839</cdr:x>
      <cdr:y>0.25758</cdr:y>
    </cdr:to>
    <cdr:cxnSp macro="">
      <cdr:nvCxnSpPr>
        <cdr:cNvPr id="31" name="Прямая соединительная линия 30">
          <a:extLst xmlns:a="http://schemas.openxmlformats.org/drawingml/2006/main">
            <a:ext uri="{FF2B5EF4-FFF2-40B4-BE49-F238E27FC236}">
              <a16:creationId xmlns:a16="http://schemas.microsoft.com/office/drawing/2014/main" id="{EC4961BC-AA2B-40C6-AC58-8CD8D0E99A0C}"/>
            </a:ext>
          </a:extLst>
        </cdr:cNvPr>
        <cdr:cNvCxnSpPr/>
      </cdr:nvCxnSpPr>
      <cdr:spPr>
        <a:xfrm xmlns:a="http://schemas.openxmlformats.org/drawingml/2006/main">
          <a:off x="2595885" y="1080120"/>
          <a:ext cx="552304" cy="14401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33CC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0.37452</cdr:x>
      <cdr:y>0.3122</cdr:y>
    </cdr:from>
    <cdr:to>
      <cdr:x>0.44624</cdr:x>
      <cdr:y>0.39903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84376" y="1812394"/>
          <a:ext cx="64807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/>
            <a:t>20,7%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0.24555</cdr:x>
      <cdr:y>0.54787</cdr:y>
    </cdr:from>
    <cdr:to>
      <cdr:x>0.28687</cdr:x>
      <cdr:y>0.66667</cdr:y>
    </cdr:to>
    <cdr:cxnSp macro="">
      <cdr:nvCxnSpPr>
        <cdr:cNvPr id="6" name="Прямая соединительная линия 5">
          <a:extLst xmlns:a="http://schemas.openxmlformats.org/drawingml/2006/main">
            <a:ext uri="{FF2B5EF4-FFF2-40B4-BE49-F238E27FC236}">
              <a16:creationId xmlns:a16="http://schemas.microsoft.com/office/drawing/2014/main" id="{6CDFD0B2-4763-4287-905F-60317F26C8CB}"/>
            </a:ext>
          </a:extLst>
        </cdr:cNvPr>
        <cdr:cNvCxnSpPr/>
      </cdr:nvCxnSpPr>
      <cdr:spPr>
        <a:xfrm xmlns:a="http://schemas.openxmlformats.org/drawingml/2006/main" flipV="1">
          <a:off x="2218907" y="2603782"/>
          <a:ext cx="373381" cy="56457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0.31077</cdr:x>
      <cdr:y>0.46105</cdr:y>
    </cdr:from>
    <cdr:to>
      <cdr:x>0.43827</cdr:x>
      <cdr:y>0.52306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808312" y="2676490"/>
          <a:ext cx="115212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/>
            <a:t>8,2%</a:t>
          </a:r>
        </a:p>
      </cdr:txBody>
    </cdr:sp>
  </cdr:relSizeAnchor>
  <cdr:relSizeAnchor xmlns:cdr="http://schemas.openxmlformats.org/drawingml/2006/chartDrawing">
    <cdr:from>
      <cdr:x>0.59617</cdr:x>
      <cdr:y>0.13636</cdr:y>
    </cdr:from>
    <cdr:to>
      <cdr:x>0.64398</cdr:x>
      <cdr:y>0.19838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5387259" y="648072"/>
          <a:ext cx="432048" cy="294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/>
            <a:t>1,0%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0.535</cdr:x>
      <cdr:y>0.79797</cdr:y>
    </cdr:from>
    <cdr:to>
      <cdr:x>0.64611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02832" y="4421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0.42125</cdr:x>
      <cdr:y>0.88137</cdr:y>
    </cdr:from>
    <cdr:to>
      <cdr:x>0.53236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66728" y="3989040"/>
          <a:ext cx="914400" cy="536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/>
            <a:t>тыс. рублей</a:t>
          </a:r>
        </a:p>
      </cdr:txBody>
    </cdr:sp>
  </cdr:relSizeAnchor>
  <cdr:relSizeAnchor xmlns:cdr="http://schemas.openxmlformats.org/drawingml/2006/chartDrawing">
    <cdr:from>
      <cdr:x>0.42125</cdr:x>
      <cdr:y>0.65863</cdr:y>
    </cdr:from>
    <cdr:to>
      <cdr:x>0.53236</cdr:x>
      <cdr:y>0.77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66728" y="2980928"/>
          <a:ext cx="9144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0.3775</cdr:x>
      <cdr:y>0.6109</cdr:y>
    </cdr:from>
    <cdr:to>
      <cdr:x>0.52361</cdr:x>
      <cdr:y>0.70636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06688" y="2764904"/>
          <a:ext cx="120243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48</a:t>
          </a:r>
          <a:r>
            <a:rPr lang="ru-RU" sz="1800" dirty="0"/>
            <a:t> </a:t>
          </a:r>
          <a:r>
            <a:rPr lang="ru-RU" sz="1800" b="1" dirty="0"/>
            <a:t>207,0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</cdr:x>
      <cdr:y>0.67454</cdr:y>
    </cdr:from>
    <cdr:to>
      <cdr:x>0.57611</cdr:x>
      <cdr:y>0.87657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26768" y="30529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0.38625</cdr:x>
      <cdr:y>0.73818</cdr:y>
    </cdr:from>
    <cdr:to>
      <cdr:x>0.50611</cdr:x>
      <cdr:y>0.83364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78696" y="3340968"/>
          <a:ext cx="98640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48 235,7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0.86875</cdr:x>
      <cdr:y>0.19724</cdr:y>
    </cdr:from>
    <cdr:to>
      <cdr:x>1</cdr:x>
      <cdr:y>0.37225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149480" y="892696"/>
          <a:ext cx="1080120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0.88889</cdr:x>
      <cdr:y>0.05405</cdr:y>
    </cdr:from>
    <cdr:to>
      <cdr:x>1</cdr:x>
      <cdr:y>0.25608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499176" y="2446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0.55789</cdr:x>
      <cdr:y>0.86827</cdr:y>
    </cdr:from>
    <cdr:to>
      <cdr:x>0.64938</cdr:x>
      <cdr:y>0.93029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5041364" y="5040560"/>
          <a:ext cx="826780" cy="360040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>
          <a:noFill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59,0</a:t>
          </a:r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%</a:t>
          </a:r>
        </a:p>
      </cdr:txBody>
    </cdr:sp>
  </cdr:relSizeAnchor>
  <cdr:relSizeAnchor xmlns:cdr="http://schemas.openxmlformats.org/drawingml/2006/chartDrawing">
    <cdr:from>
      <cdr:x>0.49001</cdr:x>
      <cdr:y>0.60779</cdr:y>
    </cdr:from>
    <cdr:to>
      <cdr:x>0.57294</cdr:x>
      <cdr:y>0.66981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4427984" y="3528392"/>
          <a:ext cx="749396" cy="360040"/>
        </a:xfrm>
        <a:prstGeom xmlns:a="http://schemas.openxmlformats.org/drawingml/2006/main" prst="rect">
          <a:avLst/>
        </a:prstGeom>
        <a:solidFill xmlns:a="http://schemas.openxmlformats.org/drawingml/2006/main">
          <a:srgbClr val="E25C95"/>
        </a:solidFill>
        <a:ln xmlns:a="http://schemas.openxmlformats.org/drawingml/2006/main">
          <a:noFill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11,0%</a:t>
          </a:r>
        </a:p>
      </cdr:txBody>
    </cdr:sp>
  </cdr:relSizeAnchor>
  <cdr:relSizeAnchor xmlns:cdr="http://schemas.openxmlformats.org/drawingml/2006/chartDrawing">
    <cdr:from>
      <cdr:x>0.54579</cdr:x>
      <cdr:y>0.70732</cdr:y>
    </cdr:from>
    <cdr:to>
      <cdr:x>0.63224</cdr:x>
      <cdr:y>0.76904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4932040" y="4106179"/>
          <a:ext cx="781205" cy="358317"/>
        </a:xfrm>
        <a:prstGeom xmlns:a="http://schemas.openxmlformats.org/drawingml/2006/main" prst="rect">
          <a:avLst/>
        </a:prstGeom>
        <a:solidFill xmlns:a="http://schemas.openxmlformats.org/drawingml/2006/main">
          <a:srgbClr val="FF9900"/>
        </a:solidFill>
        <a:ln xmlns:a="http://schemas.openxmlformats.org/drawingml/2006/main">
          <a:noFill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26,5%</a:t>
          </a:r>
        </a:p>
      </cdr:txBody>
    </cdr:sp>
  </cdr:relSizeAnchor>
  <cdr:relSizeAnchor xmlns:cdr="http://schemas.openxmlformats.org/drawingml/2006/chartDrawing">
    <cdr:from>
      <cdr:x>0.3147</cdr:x>
      <cdr:y>0.50856</cdr:y>
    </cdr:from>
    <cdr:to>
      <cdr:x>0.40956</cdr:x>
      <cdr:y>0.57094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2843808" y="2952329"/>
          <a:ext cx="857202" cy="362130"/>
        </a:xfrm>
        <a:prstGeom xmlns:a="http://schemas.openxmlformats.org/drawingml/2006/main" prst="rect">
          <a:avLst/>
        </a:prstGeom>
        <a:solidFill xmlns:a="http://schemas.openxmlformats.org/drawingml/2006/main">
          <a:srgbClr val="0099FF"/>
        </a:solidFill>
        <a:ln xmlns:a="http://schemas.openxmlformats.org/drawingml/2006/main">
          <a:noFill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1,4%</a:t>
          </a:r>
        </a:p>
      </cdr:txBody>
    </cdr:sp>
  </cdr:relSizeAnchor>
  <cdr:relSizeAnchor xmlns:cdr="http://schemas.openxmlformats.org/drawingml/2006/chartDrawing">
    <cdr:from>
      <cdr:x>0.12346</cdr:x>
      <cdr:y>0.19846</cdr:y>
    </cdr:from>
    <cdr:to>
      <cdr:x>0.20252</cdr:x>
      <cdr:y>0.25315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1115616" y="1152127"/>
          <a:ext cx="714426" cy="31748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50000"/>
          </a:scheme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0,4%</a:t>
          </a:r>
        </a:p>
      </cdr:txBody>
    </cdr:sp>
  </cdr:relSizeAnchor>
  <cdr:relSizeAnchor xmlns:cdr="http://schemas.openxmlformats.org/drawingml/2006/chartDrawing">
    <cdr:from>
      <cdr:x>0.14736</cdr:x>
      <cdr:y>0.30336</cdr:y>
    </cdr:from>
    <cdr:to>
      <cdr:x>0.23432</cdr:x>
      <cdr:y>0.36489</cdr:y>
    </cdr:to>
    <cdr:sp macro="" textlink="">
      <cdr:nvSpPr>
        <cdr:cNvPr id="15" name="Прямоугольник 14"/>
        <cdr:cNvSpPr/>
      </cdr:nvSpPr>
      <cdr:spPr>
        <a:xfrm xmlns:a="http://schemas.openxmlformats.org/drawingml/2006/main">
          <a:off x="1331640" y="1761057"/>
          <a:ext cx="785814" cy="357198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0,5%</a:t>
          </a:r>
        </a:p>
      </cdr:txBody>
    </cdr:sp>
  </cdr:relSizeAnchor>
  <cdr:relSizeAnchor xmlns:cdr="http://schemas.openxmlformats.org/drawingml/2006/chartDrawing">
    <cdr:from>
      <cdr:x>0.25095</cdr:x>
      <cdr:y>0.40153</cdr:y>
    </cdr:from>
    <cdr:to>
      <cdr:x>0.33791</cdr:x>
      <cdr:y>0.46269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2267744" y="2331014"/>
          <a:ext cx="785814" cy="355025"/>
        </a:xfrm>
        <a:prstGeom xmlns:a="http://schemas.openxmlformats.org/drawingml/2006/main" prst="rect">
          <a:avLst/>
        </a:prstGeom>
        <a:solidFill xmlns:a="http://schemas.openxmlformats.org/drawingml/2006/main">
          <a:srgbClr val="CC00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1,1%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0.71622</cdr:x>
      <cdr:y>0.625</cdr:y>
    </cdr:from>
    <cdr:to>
      <cdr:x>0.82186</cdr:x>
      <cdr:y>0.90955</cdr:y>
    </cdr:to>
    <cdr:cxnSp macro="">
      <cdr:nvCxnSpPr>
        <cdr:cNvPr id="2" name="Прямая соединительная линия 1">
          <a:extLst xmlns:a="http://schemas.openxmlformats.org/drawingml/2006/main">
            <a:ext uri="{FF2B5EF4-FFF2-40B4-BE49-F238E27FC236}">
              <a16:creationId xmlns:a16="http://schemas.microsoft.com/office/drawing/2014/main" id="{311AA002-C956-46BF-B0FF-EFD2CFEDBA8F}"/>
            </a:ext>
          </a:extLst>
        </cdr:cNvPr>
        <cdr:cNvCxnSpPr/>
      </cdr:nvCxnSpPr>
      <cdr:spPr>
        <a:xfrm xmlns:a="http://schemas.openxmlformats.org/drawingml/2006/main">
          <a:off x="3816444" y="1080120"/>
          <a:ext cx="562902" cy="491755"/>
        </a:xfrm>
        <a:prstGeom xmlns:a="http://schemas.openxmlformats.org/drawingml/2006/main" prst="line">
          <a:avLst/>
        </a:prstGeom>
        <a:ln xmlns:a="http://schemas.openxmlformats.org/drawingml/2006/main" w="41275" cmpd="sng">
          <a:solidFill>
            <a:schemeClr val="accent3">
              <a:lumMod val="50000"/>
            </a:schemeClr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0.19719</cdr:x>
      <cdr:y>0</cdr:y>
    </cdr:from>
    <cdr:to>
      <cdr:x>0.84584</cdr:x>
      <cdr:y>0.67191</cdr:y>
    </cdr:to>
    <cdr:sp macro="" textlink="">
      <cdr:nvSpPr>
        <cdr:cNvPr id="5" name="Овал 4"/>
        <cdr:cNvSpPr/>
      </cdr:nvSpPr>
      <cdr:spPr>
        <a:xfrm xmlns:a="http://schemas.openxmlformats.org/drawingml/2006/main">
          <a:off x="1050732" y="0"/>
          <a:ext cx="3456392" cy="1161189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5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b="1" dirty="0">
              <a:solidFill>
                <a:schemeClr val="tx1"/>
              </a:solidFill>
            </a:rPr>
            <a:t>Направлено </a:t>
          </a:r>
          <a:endParaRPr lang="en-US" sz="22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ru-RU" sz="2200" b="1" dirty="0">
              <a:solidFill>
                <a:schemeClr val="tx1"/>
              </a:solidFill>
            </a:rPr>
            <a:t>9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ru-RU" sz="2200" b="1" dirty="0">
              <a:solidFill>
                <a:schemeClr val="tx1"/>
              </a:solidFill>
            </a:rPr>
            <a:t>645,6 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1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112998-6D80-4962-85D6-824B3C28CD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8608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Собственные За 2022 год в консолидированный бюджет Ветковского района поступило 13 393,7 тыс. рубля налоговых и неналоговых</a:t>
            </a:r>
            <a:r>
              <a:rPr lang="ru-RU" baseline="0" dirty="0"/>
              <a:t> платежей. По сравнению с прошлым годом поступления увеличились на 1 925,3 тыс. рубля или на 16,8%. Собственная доходная часть бюджета за 2022 год на 85,2% сформирована за счет налоговых доходов и на 14,8% - за счет неналоговых платежей.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12998-6D80-4962-85D6-824B3C28CD9B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0799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A9E47-F3C1-40AE-9342-D278E2C31B1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8320978"/>
      </p:ext>
    </p:extLst>
  </p:cSld>
  <p:clrMapOvr>
    <a:masterClrMapping/>
  </p:clrMapOvr>
  <p:transition advClick="0" advTm="3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7F7C3-B635-4EB3-AD86-C9B2858F250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7150436"/>
      </p:ext>
    </p:extLst>
  </p:cSld>
  <p:clrMapOvr>
    <a:masterClrMapping/>
  </p:clrMapOvr>
  <p:transition advClick="0" advTm="3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10CE4-B051-4E6D-9C8E-8FED03B79E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8591610"/>
      </p:ext>
    </p:extLst>
  </p:cSld>
  <p:clrMapOvr>
    <a:masterClrMapping/>
  </p:clrMapOvr>
  <p:transition advClick="0" advTm="3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4B3B2-BFEA-40C0-BB33-1A7EFD368F0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1791354"/>
      </p:ext>
    </p:extLst>
  </p:cSld>
  <p:clrMapOvr>
    <a:masterClrMapping/>
  </p:clrMapOvr>
  <p:transition advClick="0" advTm="3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BA1129-350D-4C37-B21E-3BB44F54863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9380218"/>
      </p:ext>
    </p:extLst>
  </p:cSld>
  <p:clrMapOvr>
    <a:masterClrMapping/>
  </p:clrMapOvr>
  <p:transition advClick="0" advTm="3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E2F52-DCFA-4D3F-83D5-AE0C03CB521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2836802"/>
      </p:ext>
    </p:extLst>
  </p:cSld>
  <p:clrMapOvr>
    <a:masterClrMapping/>
  </p:clrMapOvr>
  <p:transition advClick="0" advTm="3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0CAA9-0F28-4EA9-8333-31493096437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4137362"/>
      </p:ext>
    </p:extLst>
  </p:cSld>
  <p:clrMapOvr>
    <a:masterClrMapping/>
  </p:clrMapOvr>
  <p:transition advClick="0" advTm="3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11E30-C36E-4EC8-BC9A-A0933D653BA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3209029"/>
      </p:ext>
    </p:extLst>
  </p:cSld>
  <p:clrMapOvr>
    <a:masterClrMapping/>
  </p:clrMapOvr>
  <p:transition advClick="0" advTm="3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1235B-ED6D-45C4-97FC-296D10E69E8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1238630"/>
      </p:ext>
    </p:extLst>
  </p:cSld>
  <p:clrMapOvr>
    <a:masterClrMapping/>
  </p:clrMapOvr>
  <p:transition advClick="0" advTm="3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63706-D963-4759-8799-64406837C85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643479"/>
      </p:ext>
    </p:extLst>
  </p:cSld>
  <p:clrMapOvr>
    <a:masterClrMapping/>
  </p:clrMapOvr>
  <p:transition advClick="0" advTm="3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E32DC-45B1-49F9-BE0D-762E4362502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414041"/>
      </p:ext>
    </p:extLst>
  </p:cSld>
  <p:clrMapOvr>
    <a:masterClrMapping/>
  </p:clrMapOvr>
  <p:transition advClick="0" advTm="3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E6D50C-76EB-4C6D-8FFF-C06D21C3C7E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254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advClick="0" advTm="300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ё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2967" y="2204864"/>
            <a:ext cx="9176968" cy="26161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 i="1" dirty="0"/>
          </a:p>
          <a:p>
            <a:pPr algn="ctr"/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Бюллетень об исполнения бюджета Ветковского района за 2022 год</a:t>
            </a:r>
          </a:p>
          <a:p>
            <a:pPr algn="ctr"/>
            <a:endParaRPr lang="ru-RU" sz="2800" b="1" i="1" dirty="0">
              <a:latin typeface="Garamond" pitchFamily="18" charset="0"/>
            </a:endParaRPr>
          </a:p>
          <a:p>
            <a:pPr algn="ctr"/>
            <a:endParaRPr lang="ru-RU" sz="2800" b="1" dirty="0"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55517" y="4509120"/>
            <a:ext cx="4588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7386226"/>
      </p:ext>
    </p:extLst>
  </p:cSld>
  <p:clrMapOvr>
    <a:masterClrMapping/>
  </p:clrMapOvr>
  <p:transition advClick="0" advTm="3000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Структура доходов бюджета Ветковского района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88553024"/>
              </p:ext>
            </p:extLst>
          </p:nvPr>
        </p:nvGraphicFramePr>
        <p:xfrm>
          <a:off x="243780" y="1828865"/>
          <a:ext cx="432822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1911304"/>
              </p:ext>
            </p:extLst>
          </p:nvPr>
        </p:nvGraphicFramePr>
        <p:xfrm>
          <a:off x="4479810" y="1814574"/>
          <a:ext cx="4504860" cy="5027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827584" y="6180722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6170820"/>
            <a:ext cx="144016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87624" y="605816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Собственные доходы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32040" y="606806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Безвозмездные поступления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6372199" y="4313141"/>
            <a:ext cx="914397" cy="50403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941442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  <p:bldGraphic spid="9" grpId="0">
        <p:bldAsOne/>
      </p:bldGraphic>
      <p:bldP spid="16" grpId="0"/>
      <p:bldP spid="17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406432"/>
              </p:ext>
            </p:extLst>
          </p:nvPr>
        </p:nvGraphicFramePr>
        <p:xfrm>
          <a:off x="120845" y="2708920"/>
          <a:ext cx="90364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70163" y="1988840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Структура собственных доходов бюджета             Ветковского района за 2022 год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486640"/>
            <a:ext cx="886710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ru-RU" dirty="0"/>
              <a:t>      </a:t>
            </a:r>
            <a:r>
              <a:rPr lang="ru-RU" sz="1750" dirty="0"/>
              <a:t>За 2022 год в консолидированный бюджет Ветковского района поступило </a:t>
            </a:r>
            <a:r>
              <a:rPr lang="en-US" sz="1750" dirty="0"/>
              <a:t>      </a:t>
            </a:r>
            <a:r>
              <a:rPr lang="ru-RU" sz="1750" dirty="0"/>
              <a:t>13</a:t>
            </a:r>
            <a:r>
              <a:rPr lang="en-US" sz="1750" dirty="0"/>
              <a:t> </a:t>
            </a:r>
            <a:r>
              <a:rPr lang="ru-RU" sz="1750" dirty="0"/>
              <a:t>393,7 тыс. рубля налоговых и неналоговых платежей. По сравнению с прошлым годом поступления увеличились на 1 925,3 тыс. рубля или на 16,8%. Собственная доходная часть бюджета за 2022 год на 85,2%  была сформирована за счет налоговых доходов и на 14,8% - за счет неналоговых платежей.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69034" y="24975"/>
            <a:ext cx="38395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b="1" dirty="0">
                <a:latin typeface="Garamond" pitchFamily="18" charset="0"/>
              </a:rPr>
              <a:t>Собственные доходы</a:t>
            </a:r>
          </a:p>
        </p:txBody>
      </p:sp>
    </p:spTree>
    <p:extLst>
      <p:ext uri="{BB962C8B-B14F-4D97-AF65-F5344CB8AC3E}">
        <p14:creationId xmlns:p14="http://schemas.microsoft.com/office/powerpoint/2010/main" val="2585345198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rPr>
              <a:t>Динамика исполнения консолидированного бюджета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2848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7452320" y="2348880"/>
            <a:ext cx="1368152" cy="864096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Дефицит     -28,8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00192" y="4653136"/>
            <a:ext cx="1368152" cy="8640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Профицит    +28,7</a:t>
            </a:r>
          </a:p>
        </p:txBody>
      </p:sp>
    </p:spTree>
    <p:extLst>
      <p:ext uri="{BB962C8B-B14F-4D97-AF65-F5344CB8AC3E}">
        <p14:creationId xmlns:p14="http://schemas.microsoft.com/office/powerpoint/2010/main" val="2868333233"/>
      </p:ext>
    </p:extLst>
  </p:cSld>
  <p:clrMapOvr>
    <a:masterClrMapping/>
  </p:clrMapOvr>
  <p:transition advClick="0" advTm="3000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9934073"/>
              </p:ext>
            </p:extLst>
          </p:nvPr>
        </p:nvGraphicFramePr>
        <p:xfrm>
          <a:off x="-108520" y="620688"/>
          <a:ext cx="9252520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3608" y="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Структура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 расходов бюджета по функциональной классификации, %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99695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ВСЕГО РАСХОДЫ 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25 533,6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318752958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75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El"/>
        </p:bldSub>
      </p:bldGraphic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097730284"/>
              </p:ext>
            </p:extLst>
          </p:nvPr>
        </p:nvGraphicFramePr>
        <p:xfrm>
          <a:off x="3010508" y="1018113"/>
          <a:ext cx="532859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22088" y="2748145"/>
            <a:ext cx="5184576" cy="638862"/>
          </a:xfrm>
          <a:prstGeom prst="rect">
            <a:avLst/>
          </a:prstGeom>
          <a:solidFill>
            <a:srgbClr val="CC00FF"/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17460000" sx="101000" sy="101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Century Schoolbook" panose="020406040505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Отрасли социального  назначения</a:t>
            </a:r>
          </a:p>
          <a:p>
            <a:pPr algn="ctr"/>
            <a:r>
              <a:rPr lang="ru-RU" sz="2000" b="1" dirty="0">
                <a:solidFill>
                  <a:prstClr val="white"/>
                </a:solidFill>
                <a:latin typeface="Century Schoolbook" panose="020406040505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36 208,3 тыс. рублей или  65,2%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506808" y="3553641"/>
            <a:ext cx="1008112" cy="588365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82034" y="4142006"/>
            <a:ext cx="2448272" cy="864096"/>
          </a:xfrm>
          <a:prstGeom prst="roundRect">
            <a:avLst/>
          </a:prstGeom>
          <a:ln w="412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17 512,9 тыс. рублей или 48,4%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3347864" y="3717033"/>
            <a:ext cx="900100" cy="1289069"/>
          </a:xfrm>
          <a:prstGeom prst="line">
            <a:avLst/>
          </a:prstGeom>
          <a:ln w="41275" cap="sq">
            <a:solidFill>
              <a:schemeClr val="accent3">
                <a:lumMod val="50000"/>
              </a:schemeClr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403648" y="5141745"/>
            <a:ext cx="2520280" cy="936104"/>
          </a:xfrm>
          <a:prstGeom prst="roundRect">
            <a:avLst/>
          </a:prstGeom>
          <a:ln w="412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11 556,6 тыс. рублей или 31,9%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904331" y="3725894"/>
            <a:ext cx="513763" cy="1458989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4067944" y="5430819"/>
            <a:ext cx="2913561" cy="919956"/>
          </a:xfrm>
          <a:prstGeom prst="roundRect">
            <a:avLst/>
          </a:prstGeom>
          <a:ln w="412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ПОЛИТИКА 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3 520,7 тыс. рублей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9,7%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618878" y="3553641"/>
            <a:ext cx="1761434" cy="694711"/>
          </a:xfrm>
          <a:prstGeom prst="line">
            <a:avLst/>
          </a:prstGeom>
          <a:ln w="41275" cmpd="sng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6804248" y="4315708"/>
            <a:ext cx="2265490" cy="914400"/>
          </a:xfrm>
          <a:prstGeom prst="roundRect">
            <a:avLst/>
          </a:prstGeom>
          <a:ln w="412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3 618,1</a:t>
            </a:r>
            <a:r>
              <a: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10,0%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2382" y="116632"/>
            <a:ext cx="7776864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Расходы</a:t>
            </a:r>
            <a:r>
              <a:rPr lang="ru-RU" sz="3200" b="1" i="1" dirty="0">
                <a:solidFill>
                  <a:srgbClr val="073E87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бюджета на социальную сферу</a:t>
            </a:r>
          </a:p>
        </p:txBody>
      </p:sp>
      <p:sp>
        <p:nvSpPr>
          <p:cNvPr id="21" name="Капля 20"/>
          <p:cNvSpPr/>
          <p:nvPr/>
        </p:nvSpPr>
        <p:spPr>
          <a:xfrm rot="20690446">
            <a:off x="194339" y="1081037"/>
            <a:ext cx="2664296" cy="1840850"/>
          </a:xfrm>
          <a:prstGeom prst="teardrop">
            <a:avLst>
              <a:gd name="adj" fmla="val 10137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Century Schoolbook" panose="02040604050505020304" pitchFamily="18" charset="0"/>
                <a:cs typeface="Arial" pitchFamily="34" charset="0"/>
              </a:rPr>
              <a:t>Расходы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Century Schoolbook" panose="02040604050505020304" pitchFamily="18" charset="0"/>
                <a:cs typeface="Arial" pitchFamily="34" charset="0"/>
              </a:rPr>
              <a:t>бюджета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Century Schoolbook" panose="02040604050505020304" pitchFamily="18" charset="0"/>
                <a:cs typeface="Arial" pitchFamily="34" charset="0"/>
              </a:rPr>
              <a:t> ВСЕГО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55 533,3 тыс</a:t>
            </a:r>
            <a:r>
              <a:rPr lang="ru-RU" b="1" dirty="0">
                <a:solidFill>
                  <a:prstClr val="black"/>
                </a:solidFill>
                <a:latin typeface="Century Schoolbook" panose="02040604050505020304" pitchFamily="18" charset="0"/>
                <a:cs typeface="Arial" pitchFamily="34" charset="0"/>
              </a:rPr>
              <a:t>. рублей</a:t>
            </a:r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276144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6" grpId="0" animBg="1"/>
      <p:bldP spid="11" grpId="0" animBg="1"/>
      <p:bldP spid="15" grpId="0" animBg="1"/>
      <p:bldP spid="18" grpId="0" animBg="1"/>
      <p:bldP spid="23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036744"/>
              </p:ext>
            </p:extLst>
          </p:nvPr>
        </p:nvGraphicFramePr>
        <p:xfrm>
          <a:off x="0" y="1052736"/>
          <a:ext cx="9036496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940152" y="721165"/>
            <a:ext cx="3025419" cy="87777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perspectiveFron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Возмещение убытков,  предоставление льгот 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2 045,5 тыс. руб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40151" y="1700808"/>
            <a:ext cx="3025419" cy="642942"/>
          </a:xfrm>
          <a:prstGeom prst="rect">
            <a:avLst/>
          </a:prstGeom>
          <a:solidFill>
            <a:srgbClr val="FF9900"/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Благоустройство населенных пунктов 919,3 тыс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40150" y="2420888"/>
            <a:ext cx="3025420" cy="571504"/>
          </a:xfrm>
          <a:prstGeom prst="rect">
            <a:avLst/>
          </a:prstGeom>
          <a:solidFill>
            <a:srgbClr val="E25C95"/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Кап. ремонт жилфонда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382,3 тыс. </a:t>
            </a:r>
            <a:r>
              <a:rPr lang="ru-RU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40152" y="3068960"/>
            <a:ext cx="3045028" cy="57150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Текущий ремонт жилфонда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48,5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руб.</a:t>
            </a: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5932386" y="3717033"/>
            <a:ext cx="2979048" cy="576064"/>
          </a:xfrm>
          <a:prstGeom prst="rect">
            <a:avLst/>
          </a:prstGeom>
          <a:solidFill>
            <a:srgbClr val="CC00FF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Погашение льготных кредитов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37,2  тыс. руб.</a:t>
            </a: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5932311" y="4367195"/>
            <a:ext cx="3000388" cy="648071"/>
          </a:xfrm>
          <a:prstGeom prst="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паспортиста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16,3 тыс. </a:t>
            </a:r>
            <a:r>
              <a:rPr lang="ru-RU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5952667" y="5137231"/>
            <a:ext cx="3000388" cy="572149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Услуги бань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12,6 тыс. руб.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755" y="-5166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Структура финансирования  жилищно-коммунального хозяйства и жилищного строительства за 2022 год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975083" y="5827526"/>
            <a:ext cx="3025419" cy="7698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Проектирование и строительство газопроводов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3,2 тыс. руб.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1642328"/>
            <a:ext cx="714426" cy="31748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0,1%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47864" y="934333"/>
            <a:ext cx="2088232" cy="7448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3 464,9 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816090562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5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5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5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5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70324690"/>
              </p:ext>
            </p:extLst>
          </p:nvPr>
        </p:nvGraphicFramePr>
        <p:xfrm>
          <a:off x="1920846" y="921021"/>
          <a:ext cx="532859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H="1">
            <a:off x="2339752" y="2060848"/>
            <a:ext cx="1008112" cy="588365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059832" y="2060848"/>
            <a:ext cx="1008112" cy="1872208"/>
          </a:xfrm>
          <a:prstGeom prst="line">
            <a:avLst/>
          </a:prstGeom>
          <a:ln w="41275" cap="sq">
            <a:solidFill>
              <a:schemeClr val="accent3">
                <a:lumMod val="50000"/>
              </a:schemeClr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347864" y="2132856"/>
            <a:ext cx="1237278" cy="3191211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61022" y="2132856"/>
            <a:ext cx="45004" cy="3191211"/>
          </a:xfrm>
          <a:prstGeom prst="line">
            <a:avLst/>
          </a:prstGeom>
          <a:ln w="41275" cmpd="sng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96710" y="116632"/>
            <a:ext cx="7776864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Расходы агропромышленного комплекса</a:t>
            </a:r>
          </a:p>
        </p:txBody>
      </p:sp>
      <p:sp>
        <p:nvSpPr>
          <p:cNvPr id="7" name="Овал 6"/>
          <p:cNvSpPr/>
          <p:nvPr/>
        </p:nvSpPr>
        <p:spPr>
          <a:xfrm>
            <a:off x="147036" y="1907773"/>
            <a:ext cx="3056811" cy="148288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Оплата комплекса работ по известкованию кислых почв – 861,8</a:t>
            </a:r>
          </a:p>
        </p:txBody>
      </p:sp>
      <p:sp>
        <p:nvSpPr>
          <p:cNvPr id="9" name="Овал 8"/>
          <p:cNvSpPr/>
          <p:nvPr/>
        </p:nvSpPr>
        <p:spPr>
          <a:xfrm>
            <a:off x="107504" y="3636597"/>
            <a:ext cx="3240360" cy="1495388"/>
          </a:xfrm>
          <a:prstGeom prst="ellipse">
            <a:avLst/>
          </a:prstGeom>
          <a:solidFill>
            <a:srgbClr val="FE98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Приобретение и доставка минеральных удобрений –   4 699,1</a:t>
            </a:r>
          </a:p>
        </p:txBody>
      </p:sp>
      <p:sp>
        <p:nvSpPr>
          <p:cNvPr id="16" name="Овал 15"/>
          <p:cNvSpPr/>
          <p:nvPr/>
        </p:nvSpPr>
        <p:spPr>
          <a:xfrm>
            <a:off x="935596" y="5177116"/>
            <a:ext cx="2808312" cy="151510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Защитные мероприятия на загрязненных территориях – 485,</a:t>
            </a:r>
            <a:r>
              <a:rPr lang="en-US" b="1" dirty="0">
                <a:solidFill>
                  <a:schemeClr val="tx1"/>
                </a:solidFill>
              </a:rPr>
              <a:t>6</a:t>
            </a:r>
            <a:endParaRPr lang="ru-RU" b="1" dirty="0"/>
          </a:p>
        </p:txBody>
      </p:sp>
      <p:sp>
        <p:nvSpPr>
          <p:cNvPr id="22" name="Овал 21"/>
          <p:cNvSpPr/>
          <p:nvPr/>
        </p:nvSpPr>
        <p:spPr>
          <a:xfrm>
            <a:off x="3923928" y="5342896"/>
            <a:ext cx="1944216" cy="1349323"/>
          </a:xfrm>
          <a:prstGeom prst="ellipse">
            <a:avLst/>
          </a:prstGeom>
          <a:solidFill>
            <a:srgbClr val="F0F2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Закупка семян люцерны – 324,5</a:t>
            </a:r>
          </a:p>
        </p:txBody>
      </p:sp>
      <p:sp>
        <p:nvSpPr>
          <p:cNvPr id="29" name="Овал 28"/>
          <p:cNvSpPr/>
          <p:nvPr/>
        </p:nvSpPr>
        <p:spPr>
          <a:xfrm>
            <a:off x="6012160" y="5324067"/>
            <a:ext cx="2952328" cy="1368152"/>
          </a:xfrm>
          <a:prstGeom prst="ellipse">
            <a:avLst/>
          </a:prstGeom>
          <a:solidFill>
            <a:srgbClr val="DF9A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Закупка нефтепродуктов – 1 037,0</a:t>
            </a:r>
          </a:p>
        </p:txBody>
      </p:sp>
      <p:sp>
        <p:nvSpPr>
          <p:cNvPr id="30" name="Овал 29"/>
          <p:cNvSpPr/>
          <p:nvPr/>
        </p:nvSpPr>
        <p:spPr>
          <a:xfrm>
            <a:off x="5868144" y="3806254"/>
            <a:ext cx="3058578" cy="1406091"/>
          </a:xfrm>
          <a:prstGeom prst="ellipse">
            <a:avLst/>
          </a:prstGeom>
          <a:solidFill>
            <a:srgbClr val="3BC3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Закупка запасных частей и ремонт с/х техники – 1 316,9</a:t>
            </a:r>
          </a:p>
        </p:txBody>
      </p:sp>
      <p:sp>
        <p:nvSpPr>
          <p:cNvPr id="31" name="Овал 30"/>
          <p:cNvSpPr/>
          <p:nvPr/>
        </p:nvSpPr>
        <p:spPr>
          <a:xfrm>
            <a:off x="6012160" y="2276872"/>
            <a:ext cx="2952328" cy="1421057"/>
          </a:xfrm>
          <a:prstGeom prst="ellipse">
            <a:avLst/>
          </a:prstGeom>
          <a:solidFill>
            <a:srgbClr val="BECA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Закупка средств защиты растений – 920,7 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5076056" y="2132856"/>
            <a:ext cx="1080120" cy="3528392"/>
          </a:xfrm>
          <a:prstGeom prst="line">
            <a:avLst/>
          </a:prstGeom>
          <a:ln w="41275" cmpd="sng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436096" y="2132856"/>
            <a:ext cx="720080" cy="1872208"/>
          </a:xfrm>
          <a:prstGeom prst="line">
            <a:avLst/>
          </a:prstGeom>
          <a:ln w="41275" cmpd="sng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332490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28000" y="1167917"/>
            <a:ext cx="3384375" cy="613697"/>
          </a:xfrm>
          <a:prstGeom prst="rect">
            <a:avLst/>
          </a:prstGeom>
          <a:solidFill>
            <a:srgbClr val="FFCCCC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Комфортное жилье и благоприятная среда – 3 415,4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28000" y="1943252"/>
            <a:ext cx="3384375" cy="406669"/>
          </a:xfrm>
          <a:prstGeom prst="rect">
            <a:avLst/>
          </a:prstGeom>
          <a:solidFill>
            <a:srgbClr val="BECAD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Строительство жилья – 42,8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28000" y="2485174"/>
            <a:ext cx="3384375" cy="1028115"/>
          </a:xfrm>
          <a:prstGeom prst="rect">
            <a:avLst/>
          </a:prstGeom>
          <a:solidFill>
            <a:srgbClr val="F0F29C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Земельно-имущественные отношения, геодезическая и картографическая деятельность – 33,8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28000" y="3653808"/>
            <a:ext cx="3384376" cy="571503"/>
          </a:xfrm>
          <a:prstGeom prst="rect">
            <a:avLst/>
          </a:prstGeom>
          <a:solidFill>
            <a:srgbClr val="CC0099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Массовая информация и книгоиздание – 82,4</a:t>
            </a: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5328000" y="4407092"/>
            <a:ext cx="3384000" cy="576064"/>
          </a:xfrm>
          <a:prstGeom prst="rect">
            <a:avLst/>
          </a:prstGeom>
          <a:solidFill>
            <a:srgbClr val="BB8305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Увековечение памяти о погибших при защите Отечества – 2,8</a:t>
            </a: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5327998" y="5136776"/>
            <a:ext cx="3384375" cy="5964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 и молодежная политика – 17 684,4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637" y="189422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Финансирование Государственных программ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за 2022 год, тыс. руб.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20000" y="1162413"/>
            <a:ext cx="3384000" cy="4388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Аграрный бизнес - 4 641,3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20000" y="1709008"/>
            <a:ext cx="3384000" cy="8751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государственными финансами  и регулирование финансового рынка – 1 289,6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20000" y="2713479"/>
            <a:ext cx="3384000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преодолению последствий катастрофы на ЧАЭС – 7 734,2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20000" y="3420092"/>
            <a:ext cx="3384000" cy="3914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защита – 1 879,3</a:t>
            </a:r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720000" y="3909072"/>
            <a:ext cx="3384000" cy="768440"/>
          </a:xfrm>
          <a:prstGeom prst="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Здоровье народа и демографическая безопасность – 11 269,3</a:t>
            </a:r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720000" y="4793319"/>
            <a:ext cx="3384000" cy="593150"/>
          </a:xfrm>
          <a:prstGeom prst="rect">
            <a:avLst/>
          </a:prstGeom>
          <a:solidFill>
            <a:srgbClr val="DF9AF4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Рынок труда и содействие занятости – 1,0</a:t>
            </a:r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720000" y="5524201"/>
            <a:ext cx="3384000" cy="418111"/>
          </a:xfrm>
          <a:prstGeom prst="rect">
            <a:avLst/>
          </a:prstGeom>
          <a:solidFill>
            <a:srgbClr val="FF0066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Транспортный комплекс – 383,2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20000" y="6097054"/>
            <a:ext cx="3384000" cy="3849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 Беларуси – 2 658,8</a:t>
            </a:r>
          </a:p>
        </p:txBody>
      </p:sp>
      <p:sp>
        <p:nvSpPr>
          <p:cNvPr id="25" name="Прямоугольник 24"/>
          <p:cNvSpPr/>
          <p:nvPr/>
        </p:nvSpPr>
        <p:spPr>
          <a:xfrm rot="10800000" flipV="1">
            <a:off x="5328000" y="5863335"/>
            <a:ext cx="3384000" cy="572149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 – 822,7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511522D-1169-49CF-86E2-18481F76DB26}"/>
              </a:ext>
            </a:extLst>
          </p:cNvPr>
          <p:cNvSpPr/>
          <p:nvPr/>
        </p:nvSpPr>
        <p:spPr>
          <a:xfrm rot="16200000">
            <a:off x="2077525" y="3550486"/>
            <a:ext cx="5319554" cy="6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Всего по 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гос.программам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51 941,0 тыс. рубля </a:t>
            </a:r>
          </a:p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или 92,8% от всех расходов бюджета района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661796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4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6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00"/>
                            </p:stCondLst>
                            <p:childTnLst>
                              <p:par>
                                <p:cTn id="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200"/>
                            </p:stCondLst>
                            <p:childTnLst>
                              <p:par>
                                <p:cTn id="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400"/>
                            </p:stCondLst>
                            <p:childTnLst>
                              <p:par>
                                <p:cTn id="8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1_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Доклад Якобсона А.С. 28 декабря 2006 г. на сессии облсовета_28122006</Template>
  <TotalTime>9505</TotalTime>
  <Words>648</Words>
  <Application>Microsoft Office PowerPoint</Application>
  <PresentationFormat>Экран (4:3)</PresentationFormat>
  <Paragraphs>131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 Unicode MS</vt:lpstr>
      <vt:lpstr>Arial</vt:lpstr>
      <vt:lpstr>Arial Cyr</vt:lpstr>
      <vt:lpstr>Calibri</vt:lpstr>
      <vt:lpstr>Century Schoolbook</vt:lpstr>
      <vt:lpstr>Garamond</vt:lpstr>
      <vt:lpstr>Times New Roman</vt:lpstr>
      <vt:lpstr>1_Тема Office</vt:lpstr>
      <vt:lpstr>ё</vt:lpstr>
      <vt:lpstr>Структура доходов бюджета Ветковского района</vt:lpstr>
      <vt:lpstr>Презентация PowerPoint</vt:lpstr>
      <vt:lpstr>Динамика исполнения консолидированного бюджета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Петренчук Оксана Викторовна</cp:lastModifiedBy>
  <cp:revision>991</cp:revision>
  <cp:lastPrinted>2023-02-24T08:56:59Z</cp:lastPrinted>
  <dcterms:created xsi:type="dcterms:W3CDTF">2014-10-21T09:07:01Z</dcterms:created>
  <dcterms:modified xsi:type="dcterms:W3CDTF">2023-02-24T09:05:37Z</dcterms:modified>
</cp:coreProperties>
</file>